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03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50_8C5F2140.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52_7121C1C8.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56_E2D90E10.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55_59C9DC40.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5F_1CE3ABF9.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5D_C83903FA.xml" ContentType="application/vnd.ms-powerpoint.comments+xml"/>
  <Override PartName="/ppt/notesSlides/notesSlide36.xml" ContentType="application/vnd.openxmlformats-officedocument.presentationml.notesSlide+xml"/>
  <Override PartName="/ppt/comments/modernComment_162_97CCC351.xml" ContentType="application/vnd.ms-powerpoint.comments+xml"/>
  <Override PartName="/ppt/notesSlides/notesSlide37.xml" ContentType="application/vnd.openxmlformats-officedocument.presentationml.notesSlide+xml"/>
  <Override PartName="/ppt/comments/modernComment_163_5F43FE0A.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166_F50E749F.xml" ContentType="application/vnd.ms-powerpoint.comments+xml"/>
  <Override PartName="/ppt/notesSlides/notesSlide40.xml" ContentType="application/vnd.openxmlformats-officedocument.presentationml.notesSlide+xml"/>
  <Override PartName="/ppt/comments/modernComment_164_E7FA6F12.xml" ContentType="application/vnd.ms-powerpoint.comments+xml"/>
  <Override PartName="/ppt/notesSlides/notesSlide41.xml" ContentType="application/vnd.openxmlformats-officedocument.presentationml.notesSlide+xml"/>
  <Override PartName="/ppt/comments/modernComment_165_5377FB6D.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168_C6CF965F.xml" ContentType="application/vnd.ms-powerpoint.comments+xml"/>
  <Override PartName="/ppt/notesSlides/notesSlide44.xml" ContentType="application/vnd.openxmlformats-officedocument.presentationml.notesSlide+xml"/>
  <Override PartName="/ppt/comments/modernComment_169_D2F00550.xml" ContentType="application/vnd.ms-powerpoint.comments+xml"/>
  <Override PartName="/ppt/notesSlides/notesSlide45.xml" ContentType="application/vnd.openxmlformats-officedocument.presentationml.notesSlide+xml"/>
  <Override PartName="/ppt/comments/modernComment_16A_AB4C7F11.xml" ContentType="application/vnd.ms-powerpoint.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modernComment_16B_724FE47E.xml" ContentType="application/vnd.ms-powerpoint.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171_7FD3EF0E.xml" ContentType="application/vnd.ms-powerpoint.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modernComment_175_A03E8D96.xml" ContentType="application/vnd.ms-powerpoint.comments+xml"/>
  <Override PartName="/ppt/notesSlides/notesSlide57.xml" ContentType="application/vnd.openxmlformats-officedocument.presentationml.notesSlide+xml"/>
  <Override PartName="/ppt/comments/modernComment_176_BF85D292.xml" ContentType="application/vnd.ms-powerpoint.comments+xml"/>
  <Override PartName="/ppt/notesSlides/notesSlide58.xml" ContentType="application/vnd.openxmlformats-officedocument.presentationml.notesSlide+xml"/>
  <Override PartName="/ppt/comments/modernComment_177_D9C40A3E.xml" ContentType="application/vnd.ms-powerpoint.comments+xml"/>
  <Override PartName="/ppt/notesSlides/notesSlide59.xml" ContentType="application/vnd.openxmlformats-officedocument.presentationml.notesSlide+xml"/>
  <Override PartName="/ppt/comments/modernComment_178_696C7915.xml" ContentType="application/vnd.ms-powerpoint.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17A_498C2EA6.xml" ContentType="application/vnd.ms-powerpoint.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modernComment_182_732CB0D.xml" ContentType="application/vnd.ms-powerpoint.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modernComment_10D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5" r:id="rId1"/>
    <p:sldMasterId id="2147483686" r:id="rId2"/>
    <p:sldMasterId id="2147483687" r:id="rId3"/>
    <p:sldMasterId id="2147483696" r:id="rId4"/>
  </p:sldMasterIdLst>
  <p:notesMasterIdLst>
    <p:notesMasterId r:id="rId76"/>
  </p:notesMasterIdLst>
  <p:sldIdLst>
    <p:sldId id="259" r:id="rId5"/>
    <p:sldId id="270" r:id="rId6"/>
    <p:sldId id="332" r:id="rId7"/>
    <p:sldId id="261" r:id="rId8"/>
    <p:sldId id="262" r:id="rId9"/>
    <p:sldId id="263" r:id="rId10"/>
    <p:sldId id="264" r:id="rId11"/>
    <p:sldId id="333" r:id="rId12"/>
    <p:sldId id="389" r:id="rId13"/>
    <p:sldId id="266" r:id="rId14"/>
    <p:sldId id="267" r:id="rId15"/>
    <p:sldId id="334" r:id="rId16"/>
    <p:sldId id="268" r:id="rId17"/>
    <p:sldId id="271" r:id="rId18"/>
    <p:sldId id="276" r:id="rId19"/>
    <p:sldId id="335" r:id="rId20"/>
    <p:sldId id="277" r:id="rId21"/>
    <p:sldId id="336" r:id="rId22"/>
    <p:sldId id="337" r:id="rId23"/>
    <p:sldId id="338" r:id="rId24"/>
    <p:sldId id="339" r:id="rId25"/>
    <p:sldId id="340" r:id="rId26"/>
    <p:sldId id="346" r:id="rId27"/>
    <p:sldId id="347" r:id="rId28"/>
    <p:sldId id="281" r:id="rId29"/>
    <p:sldId id="342" r:id="rId30"/>
    <p:sldId id="343" r:id="rId31"/>
    <p:sldId id="344" r:id="rId32"/>
    <p:sldId id="345" r:id="rId33"/>
    <p:sldId id="341" r:id="rId34"/>
    <p:sldId id="348" r:id="rId35"/>
    <p:sldId id="351" r:id="rId36"/>
    <p:sldId id="352" r:id="rId37"/>
    <p:sldId id="353" r:id="rId38"/>
    <p:sldId id="349" r:id="rId39"/>
    <p:sldId id="354" r:id="rId40"/>
    <p:sldId id="355" r:id="rId41"/>
    <p:sldId id="350" r:id="rId42"/>
    <p:sldId id="358" r:id="rId43"/>
    <p:sldId id="356" r:id="rId44"/>
    <p:sldId id="357" r:id="rId45"/>
    <p:sldId id="359" r:id="rId46"/>
    <p:sldId id="360" r:id="rId47"/>
    <p:sldId id="361" r:id="rId48"/>
    <p:sldId id="362" r:id="rId49"/>
    <p:sldId id="364" r:id="rId50"/>
    <p:sldId id="363" r:id="rId51"/>
    <p:sldId id="365" r:id="rId52"/>
    <p:sldId id="366" r:id="rId53"/>
    <p:sldId id="367"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2" r:id="rId68"/>
    <p:sldId id="383" r:id="rId69"/>
    <p:sldId id="384" r:id="rId70"/>
    <p:sldId id="385" r:id="rId71"/>
    <p:sldId id="386" r:id="rId72"/>
    <p:sldId id="387" r:id="rId73"/>
    <p:sldId id="388" r:id="rId74"/>
    <p:sldId id="269" r:id="rId75"/>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
      <p:font typeface="Montserrat" pitchFamily="2" charset="77"/>
      <p:regular r:id="rId81"/>
      <p:bold r:id="rId82"/>
      <p:italic r:id="rId83"/>
      <p:boldItalic r:id="rId84"/>
    </p:embeddedFont>
    <p:embeddedFont>
      <p:font typeface="Montserrat Medium" pitchFamily="2" charset="77"/>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02180F-1CE2-FA20-3287-BFD3F91DC545}" name="Bryan Phan (BBP)" initials="BP(" userId="S::BBP@capgroup.com::66cde886-2d16-4b89-98d7-712a51982abd" providerId="AD"/>
  <p188:author id="{7F5F6759-C979-4309-D789-818F6C9F7FFE}" name="Peter Barrett" initials="PB" userId="S::peter-barrett@pluralsight.com::6a0c220c-f7f9-4155-ac62-1b1e6973a0d2" providerId="AD"/>
  <p188:author id="{169426A6-628E-DC9A-ADB3-EF259E6F548C}" name="Kevin Stafford (KNMS)" initials="KS(" userId="S::knms@capgroup.com::19b56d75-8bb9-4aef-9496-f5a6ff62ddba" providerId="AD"/>
  <p188:author id="{5DC960D0-86C4-8FCC-7DDB-1F058079964D}" name="Samantha Nelson (SMAN)" initials="SN(" userId="S::SMAN@capgroup.com::a1d0763f-0365-4f6c-ae7c-0030ff776e3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75" autoAdjust="0"/>
    <p:restoredTop sz="84735" autoAdjust="0"/>
  </p:normalViewPr>
  <p:slideViewPr>
    <p:cSldViewPr snapToGrid="0">
      <p:cViewPr varScale="1">
        <p:scale>
          <a:sx n="124" d="100"/>
          <a:sy n="124" d="100"/>
        </p:scale>
        <p:origin x="1536"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30" d="100"/>
          <a:sy n="130" d="100"/>
        </p:scale>
        <p:origin x="1904" y="-11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8.fntdata"/><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3.fntdata"/><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93"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1.fntdata"/><Relationship Id="rId61" Type="http://schemas.openxmlformats.org/officeDocument/2006/relationships/slide" Target="slides/slide57.xml"/><Relationship Id="rId82"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fntdata"/></Relationships>
</file>

<file path=ppt/comments/modernComment_103_0.xml><?xml version="1.0" encoding="utf-8"?>
<p188:cmLst xmlns:a="http://schemas.openxmlformats.org/drawingml/2006/main" xmlns:r="http://schemas.openxmlformats.org/officeDocument/2006/relationships" xmlns:p188="http://schemas.microsoft.com/office/powerpoint/2018/8/main">
  <p188:cm id="{AB2E2D52-D422-4C05-AE40-980F0A1917DC}" authorId="{5DC960D0-86C4-8FCC-7DDB-1F058079964D}" created="2022-04-25T17:13:03.263">
    <ac:deMkLst xmlns:ac="http://schemas.microsoft.com/office/drawing/2013/main/command">
      <pc:docMk xmlns:pc="http://schemas.microsoft.com/office/powerpoint/2013/main/command"/>
      <pc:sldMk xmlns:pc="http://schemas.microsoft.com/office/powerpoint/2013/main/command" cId="0" sldId="259"/>
      <ac:spMk id="268" creationId="{00000000-0000-0000-0000-000000000000}"/>
    </ac:deMkLst>
    <p188:txBody>
      <a:bodyPr/>
      <a:lstStyle/>
      <a:p>
        <a:r>
          <a:rPr lang="en-US"/>
          <a:t>Can we remove EIC and have EDGE</a:t>
        </a:r>
      </a:p>
    </p188:txBody>
  </p188:cm>
</p188:cmLst>
</file>

<file path=ppt/comments/modernComment_10D_0.xml><?xml version="1.0" encoding="utf-8"?>
<p188:cmLst xmlns:a="http://schemas.openxmlformats.org/drawingml/2006/main" xmlns:r="http://schemas.openxmlformats.org/officeDocument/2006/relationships" xmlns:p188="http://schemas.microsoft.com/office/powerpoint/2018/8/main">
  <p188:cm id="{6B3CF153-6FA0-694C-9935-2F7606481FC9}" authorId="{7F5F6759-C979-4309-D789-818F6C9F7FFE}" created="2022-04-26T16:52:27.596">
    <pc:sldMkLst xmlns:pc="http://schemas.microsoft.com/office/powerpoint/2013/main/command">
      <pc:docMk/>
      <pc:sldMk cId="0" sldId="269"/>
    </pc:sldMkLst>
    <p188:txBody>
      <a:bodyPr/>
      <a:lstStyle/>
      <a:p>
        <a:r>
          <a:rPr lang="en-US"/>
          <a:t>Place emphasis with summary slide and the importance of taking post-Skills courses.
Reenforce need to take survey
CG: Send out note to impress importance</a:t>
        </a:r>
      </a:p>
    </p188:txBody>
  </p188:cm>
  <p188:cm id="{6E4C19F7-9E23-417D-A8F6-7452724C16A9}" authorId="{E102180F-1CE2-FA20-3287-BFD3F91DC545}" created="2022-04-26T17:33:11.260">
    <pc:sldMkLst xmlns:pc="http://schemas.microsoft.com/office/powerpoint/2013/main/command">
      <pc:docMk/>
      <pc:sldMk cId="0" sldId="269"/>
    </pc:sldMkLst>
    <p188:txBody>
      <a:bodyPr/>
      <a:lstStyle/>
      <a:p>
        <a:r>
          <a:rPr lang="en-US"/>
          <a:t>This is more of an advanced topic but wondering if it would be helpful talk about CI/CD at a high level (what it is, why it's good practice, etc) but no need for hands on lab work since that is a whole separate session on its own.  Just a thought and an optional addition that would help introduce them to the capability for future training sessions.</a:t>
        </a:r>
      </a:p>
    </p188:txBody>
  </p188:cm>
</p188:cmLst>
</file>

<file path=ppt/comments/modernComment_150_8C5F2140.xml><?xml version="1.0" encoding="utf-8"?>
<p188:cmLst xmlns:a="http://schemas.openxmlformats.org/drawingml/2006/main" xmlns:r="http://schemas.openxmlformats.org/officeDocument/2006/relationships" xmlns:p188="http://schemas.microsoft.com/office/powerpoint/2018/8/main">
  <p188:cm id="{501C5AC4-0947-9742-9F9F-48B6D3FE95B6}" authorId="{7F5F6759-C979-4309-D789-818F6C9F7FFE}" created="2022-04-26T16:10:29.557">
    <ac:deMkLst xmlns:ac="http://schemas.microsoft.com/office/drawing/2013/main/command">
      <pc:docMk xmlns:pc="http://schemas.microsoft.com/office/powerpoint/2013/main/command"/>
      <pc:sldMk xmlns:pc="http://schemas.microsoft.com/office/powerpoint/2013/main/command" cId="2355044672" sldId="336"/>
      <ac:spMk id="3" creationId="{6BC389E4-DF0D-42CA-B9BF-411DA0765AC7}"/>
    </ac:deMkLst>
    <p188:txBody>
      <a:bodyPr/>
      <a:lstStyle/>
      <a:p>
        <a:r>
          <a:rPr lang="en-US"/>
          <a:t>Erik to create Diagram t</a:t>
        </a:r>
      </a:p>
    </p188:txBody>
  </p188:cm>
</p188:cmLst>
</file>

<file path=ppt/comments/modernComment_152_7121C1C8.xml><?xml version="1.0" encoding="utf-8"?>
<p188:cmLst xmlns:a="http://schemas.openxmlformats.org/drawingml/2006/main" xmlns:r="http://schemas.openxmlformats.org/officeDocument/2006/relationships" xmlns:p188="http://schemas.microsoft.com/office/powerpoint/2018/8/main">
  <p188:cm id="{6687206B-6397-564C-ABD4-1505B4BDC0D9}" authorId="{7F5F6759-C979-4309-D789-818F6C9F7FFE}" created="2022-04-26T16:12:02.992">
    <pc:sldMkLst xmlns:pc="http://schemas.microsoft.com/office/powerpoint/2013/main/command">
      <pc:docMk/>
      <pc:sldMk cId="1898037704" sldId="338"/>
    </pc:sldMkLst>
    <p188:txBody>
      <a:bodyPr/>
      <a:lstStyle/>
      <a:p>
        <a:r>
          <a:rPr lang="en-US"/>
          <a:t>Will have simple GitHub repo to show</a:t>
        </a:r>
      </a:p>
    </p188:txBody>
  </p188:cm>
  <p188:cm id="{8D369B75-F060-274A-829F-6CFB78529CA6}" authorId="{7F5F6759-C979-4309-D789-818F6C9F7FFE}" created="2022-04-26T16:13:21.623">
    <pc:sldMkLst xmlns:pc="http://schemas.microsoft.com/office/powerpoint/2013/main/command">
      <pc:docMk/>
      <pc:sldMk cId="1898037704" sldId="338"/>
    </pc:sldMkLst>
    <p188:txBody>
      <a:bodyPr/>
      <a:lstStyle/>
      <a:p>
        <a:r>
          <a:rPr lang="en-US"/>
          <a:t>Make note of relationship to Git and Linux</a:t>
        </a:r>
      </a:p>
    </p188:txBody>
  </p188:cm>
</p188:cmLst>
</file>

<file path=ppt/comments/modernComment_155_59C9DC40.xml><?xml version="1.0" encoding="utf-8"?>
<p188:cmLst xmlns:a="http://schemas.openxmlformats.org/drawingml/2006/main" xmlns:r="http://schemas.openxmlformats.org/officeDocument/2006/relationships" xmlns:p188="http://schemas.microsoft.com/office/powerpoint/2018/8/main">
  <p188:cm id="{7F8DE595-A6A2-2246-9F31-0EFD7BE4AACD}" authorId="{7F5F6759-C979-4309-D789-818F6C9F7FFE}" created="2022-04-26T16:17:30.889">
    <pc:sldMkLst xmlns:pc="http://schemas.microsoft.com/office/powerpoint/2013/main/command">
      <pc:docMk/>
      <pc:sldMk cId="1506401344" sldId="341"/>
    </pc:sldMkLst>
    <p188:txBody>
      <a:bodyPr/>
      <a:lstStyle/>
      <a:p>
        <a:r>
          <a:rPr lang="en-US"/>
          <a:t>Students will do what Erik performed on a command line in virtual environment. Detailed step by step lab</a:t>
        </a:r>
      </a:p>
    </p188:txBody>
  </p188:cm>
</p188:cmLst>
</file>

<file path=ppt/comments/modernComment_156_E2D90E10.xml><?xml version="1.0" encoding="utf-8"?>
<p188:cmLst xmlns:a="http://schemas.openxmlformats.org/drawingml/2006/main" xmlns:r="http://schemas.openxmlformats.org/officeDocument/2006/relationships" xmlns:p188="http://schemas.microsoft.com/office/powerpoint/2018/8/main">
  <p188:cm id="{88C65FD7-C492-1641-829F-591FC2BC8B39}" authorId="{7F5F6759-C979-4309-D789-818F6C9F7FFE}" created="2022-04-26T16:16:43.347">
    <pc:sldMkLst xmlns:pc="http://schemas.microsoft.com/office/powerpoint/2013/main/command">
      <pc:docMk/>
      <pc:sldMk cId="3805875728" sldId="342"/>
    </pc:sldMkLst>
    <p188:txBody>
      <a:bodyPr/>
      <a:lstStyle/>
      <a:p>
        <a:r>
          <a:rPr lang="en-US"/>
          <a:t>Provide examples of git ignore and why and command for creating repo</a:t>
        </a:r>
      </a:p>
    </p188:txBody>
  </p188:cm>
</p188:cmLst>
</file>

<file path=ppt/comments/modernComment_15D_C83903FA.xml><?xml version="1.0" encoding="utf-8"?>
<p188:cmLst xmlns:a="http://schemas.openxmlformats.org/drawingml/2006/main" xmlns:r="http://schemas.openxmlformats.org/officeDocument/2006/relationships" xmlns:p188="http://schemas.microsoft.com/office/powerpoint/2018/8/main">
  <p188:cm id="{F296906B-CC7A-C24F-B857-B75768228407}" authorId="{7F5F6759-C979-4309-D789-818F6C9F7FFE}" created="2022-04-26T16:24:02.724">
    <pc:sldMkLst xmlns:pc="http://schemas.microsoft.com/office/powerpoint/2013/main/command">
      <pc:docMk/>
      <pc:sldMk cId="3359179770" sldId="349"/>
    </pc:sldMkLst>
    <p188:txBody>
      <a:bodyPr/>
      <a:lstStyle/>
      <a:p>
        <a:r>
          <a:rPr lang="en-US"/>
          <a:t>Kevin: Typically use a customized version of gitflow especially for bit bucket. For GitHub, less strict about it</a:t>
        </a:r>
      </a:p>
    </p188:txBody>
  </p188:cm>
</p188:cmLst>
</file>

<file path=ppt/comments/modernComment_15F_1CE3ABF9.xml><?xml version="1.0" encoding="utf-8"?>
<p188:cmLst xmlns:a="http://schemas.openxmlformats.org/drawingml/2006/main" xmlns:r="http://schemas.openxmlformats.org/officeDocument/2006/relationships" xmlns:p188="http://schemas.microsoft.com/office/powerpoint/2018/8/main">
  <p188:cm id="{17FAC3EC-2657-E240-8911-2B234DB10395}" authorId="{7F5F6759-C979-4309-D789-818F6C9F7FFE}" created="2022-04-26T16:18:27.975">
    <pc:sldMkLst xmlns:pc="http://schemas.microsoft.com/office/powerpoint/2013/main/command">
      <pc:docMk/>
      <pc:sldMk cId="484682745" sldId="351"/>
    </pc:sldMkLst>
    <p188:txBody>
      <a:bodyPr/>
      <a:lstStyle/>
      <a:p>
        <a:r>
          <a:rPr lang="en-US"/>
          <a:t>Copy the same diagram as before showing distributed version control</a:t>
        </a:r>
      </a:p>
    </p188:txBody>
  </p188:cm>
  <p188:cm id="{C681FCB6-4EF4-204F-A116-F14F2C72FA48}" authorId="{7F5F6759-C979-4309-D789-818F6C9F7FFE}" created="2022-04-26T16:19:56.584">
    <pc:sldMkLst xmlns:pc="http://schemas.microsoft.com/office/powerpoint/2013/main/command">
      <pc:docMk/>
      <pc:sldMk cId="484682745" sldId="351"/>
    </pc:sldMkLst>
    <p188:replyLst>
      <p188:reply id="{1DEBADED-95E3-134D-9666-7B9C0B1767BD}" authorId="{7F5F6759-C979-4309-D789-818F6C9F7FFE}" created="2022-04-26T16:21:07.153">
        <p188:txBody>
          <a:bodyPr/>
          <a:lstStyle/>
          <a:p>
            <a:r>
              <a:rPr lang="en-US"/>
              <a:t>For on prem apps</a:t>
            </a:r>
          </a:p>
        </p188:txBody>
      </p188:reply>
    </p188:replyLst>
    <p188:txBody>
      <a:bodyPr/>
      <a:lstStyle/>
      <a:p>
        <a:r>
          <a:rPr lang="en-US"/>
          <a:t>Mention on prep bit bucket instance</a:t>
        </a:r>
      </a:p>
    </p188:txBody>
  </p188:cm>
  <p188:cm id="{8F589104-4BE6-FC4B-9EDE-E427EA1E1E77}" authorId="{7F5F6759-C979-4309-D789-818F6C9F7FFE}" created="2022-04-26T16:20:26.377">
    <pc:sldMkLst xmlns:pc="http://schemas.microsoft.com/office/powerpoint/2013/main/command">
      <pc:docMk/>
      <pc:sldMk cId="484682745" sldId="351"/>
    </pc:sldMkLst>
    <p188:txBody>
      <a:bodyPr/>
      <a:lstStyle/>
      <a:p>
        <a:r>
          <a:rPr lang="en-US"/>
          <a:t>Half of group works in GitHub and half in bit bucket
</a:t>
        </a:r>
      </a:p>
    </p188:txBody>
  </p188:cm>
</p188:cmLst>
</file>

<file path=ppt/comments/modernComment_162_97CCC351.xml><?xml version="1.0" encoding="utf-8"?>
<p188:cmLst xmlns:a="http://schemas.openxmlformats.org/drawingml/2006/main" xmlns:r="http://schemas.openxmlformats.org/officeDocument/2006/relationships" xmlns:p188="http://schemas.microsoft.com/office/powerpoint/2018/8/main">
  <p188:cm id="{3B53F40B-50C4-534E-A5F9-5A4D48B66E1A}" authorId="{7F5F6759-C979-4309-D789-818F6C9F7FFE}" created="2022-04-26T16:25:19.532">
    <pc:sldMkLst xmlns:pc="http://schemas.microsoft.com/office/powerpoint/2013/main/command">
      <pc:docMk/>
      <pc:sldMk cId="2546778961" sldId="354"/>
    </pc:sldMkLst>
    <p188:txBody>
      <a:bodyPr/>
      <a:lstStyle/>
      <a:p>
        <a:r>
          <a:rPr lang="en-US"/>
          <a:t>Aka branching strategy
Replace gitlab flow with trunk based development</a:t>
        </a:r>
      </a:p>
    </p188:txBody>
  </p188:cm>
  <p188:cm id="{4A3AE502-1A8A-6A4B-9C13-AA2AB7B6F470}" authorId="{7F5F6759-C979-4309-D789-818F6C9F7FFE}" created="2022-04-26T16:26:08.171">
    <pc:sldMkLst xmlns:pc="http://schemas.microsoft.com/office/powerpoint/2013/main/command">
      <pc:docMk/>
      <pc:sldMk cId="2546778961" sldId="354"/>
    </pc:sldMkLst>
    <p188:txBody>
      <a:bodyPr/>
      <a:lstStyle/>
      <a:p>
        <a:r>
          <a:rPr lang="en-US"/>
          <a:t>Kevin to send additional follow up material following session </a:t>
        </a:r>
      </a:p>
    </p188:txBody>
  </p188:cm>
</p188:cmLst>
</file>

<file path=ppt/comments/modernComment_163_5F43FE0A.xml><?xml version="1.0" encoding="utf-8"?>
<p188:cmLst xmlns:a="http://schemas.openxmlformats.org/drawingml/2006/main" xmlns:r="http://schemas.openxmlformats.org/officeDocument/2006/relationships" xmlns:p188="http://schemas.microsoft.com/office/powerpoint/2018/8/main">
  <p188:cm id="{14755BE9-3A75-FF4C-8FAA-5D9017570AD7}" authorId="{169426A6-628E-DC9A-ADB3-EF259E6F548C}" created="2022-04-25T15:55:25.582">
    <pc:sldMkLst xmlns:pc="http://schemas.microsoft.com/office/powerpoint/2013/main/command">
      <pc:docMk/>
      <pc:sldMk cId="1598291466" sldId="355"/>
    </pc:sldMkLst>
    <p188:txBody>
      <a:bodyPr/>
      <a:lstStyle/>
      <a:p>
        <a:r>
          <a:rPr lang="en-US"/>
          <a:t>Cap Group historically has used our own variation of Git Flow as a standard, although we are being less prescriptive about it these days. Might be worth a mention.</a:t>
        </a:r>
      </a:p>
    </p188:txBody>
  </p188:cm>
  <p188:cm id="{BB036E69-4372-CB4B-AD30-17CE8AC1522E}" authorId="{7F5F6759-C979-4309-D789-818F6C9F7FFE}" created="2022-04-26T16:27:20.919">
    <pc:sldMkLst xmlns:pc="http://schemas.microsoft.com/office/powerpoint/2013/main/command">
      <pc:docMk/>
      <pc:sldMk cId="1598291466" sldId="355"/>
    </pc:sldMkLst>
    <p188:txBody>
      <a:bodyPr/>
      <a:lstStyle/>
      <a:p>
        <a:r>
          <a:rPr lang="en-US"/>
          <a:t>Insert a visual</a:t>
        </a:r>
      </a:p>
    </p188:txBody>
  </p188:cm>
</p188:cmLst>
</file>

<file path=ppt/comments/modernComment_164_E7FA6F12.xml><?xml version="1.0" encoding="utf-8"?>
<p188:cmLst xmlns:a="http://schemas.openxmlformats.org/drawingml/2006/main" xmlns:r="http://schemas.openxmlformats.org/officeDocument/2006/relationships" xmlns:p188="http://schemas.microsoft.com/office/powerpoint/2018/8/main">
  <p188:cm id="{BCB0B5AF-347E-2243-BCBC-0154395D78C0}" authorId="{7F5F6759-C979-4309-D789-818F6C9F7FFE}" created="2022-04-26T16:28:15.672">
    <pc:sldMkLst xmlns:pc="http://schemas.microsoft.com/office/powerpoint/2013/main/command">
      <pc:docMk/>
      <pc:sldMk cId="3891949330" sldId="356"/>
    </pc:sldMkLst>
    <p188:txBody>
      <a:bodyPr/>
      <a:lstStyle/>
      <a:p>
        <a:r>
          <a:rPr lang="en-US"/>
          <a:t>Will use GitHub with diagram alongside</a:t>
        </a:r>
      </a:p>
    </p188:txBody>
  </p188:cm>
</p188:cmLst>
</file>

<file path=ppt/comments/modernComment_165_5377FB6D.xml><?xml version="1.0" encoding="utf-8"?>
<p188:cmLst xmlns:a="http://schemas.openxmlformats.org/drawingml/2006/main" xmlns:r="http://schemas.openxmlformats.org/officeDocument/2006/relationships" xmlns:p188="http://schemas.microsoft.com/office/powerpoint/2018/8/main">
  <p188:cm id="{245A0C7C-98F9-E342-81C5-8C296CD0DC74}" authorId="{7F5F6759-C979-4309-D789-818F6C9F7FFE}" created="2022-04-26T16:30:30.484">
    <pc:sldMkLst xmlns:pc="http://schemas.microsoft.com/office/powerpoint/2013/main/command">
      <pc:docMk/>
      <pc:sldMk cId="1400372077" sldId="357"/>
    </pc:sldMkLst>
    <p188:txBody>
      <a:bodyPr/>
      <a:lstStyle/>
      <a:p>
        <a:r>
          <a:rPr lang="en-US"/>
          <a:t>Will need GitHub handle for all students. If they don’t have one they can set one up - NEEDS TO BE A PREREQUISITE BEFORE THE CLASS STARTS. </a:t>
        </a:r>
      </a:p>
    </p188:txBody>
  </p188:cm>
  <p188:cm id="{FE78A52F-C2F0-BA47-9C2A-F7AE81F58EF5}" authorId="{7F5F6759-C979-4309-D789-818F6C9F7FFE}" created="2022-04-26T16:31:54.552">
    <pc:sldMkLst xmlns:pc="http://schemas.microsoft.com/office/powerpoint/2013/main/command">
      <pc:docMk/>
      <pc:sldMk cId="1400372077" sldId="357"/>
    </pc:sldMkLst>
    <p188:txBody>
      <a:bodyPr/>
      <a:lstStyle/>
      <a:p>
        <a:r>
          <a:rPr lang="en-US"/>
          <a:t>Erik to verify before class that all students are contributors to GitHub</a:t>
        </a:r>
      </a:p>
    </p188:txBody>
  </p188:cm>
</p188:cmLst>
</file>

<file path=ppt/comments/modernComment_166_F50E749F.xml><?xml version="1.0" encoding="utf-8"?>
<p188:cmLst xmlns:a="http://schemas.openxmlformats.org/drawingml/2006/main" xmlns:r="http://schemas.openxmlformats.org/officeDocument/2006/relationships" xmlns:p188="http://schemas.microsoft.com/office/powerpoint/2018/8/main">
  <p188:cm id="{1556EC3C-C5AA-6B41-99A4-BE7766121E8E}" authorId="{7F5F6759-C979-4309-D789-818F6C9F7FFE}" created="2022-04-26T16:27:06.429">
    <pc:sldMkLst xmlns:pc="http://schemas.microsoft.com/office/powerpoint/2013/main/command">
      <pc:docMk/>
      <pc:sldMk cId="4111365279" sldId="358"/>
    </pc:sldMkLst>
    <p188:txBody>
      <a:bodyPr/>
      <a:lstStyle/>
      <a:p>
        <a:r>
          <a:rPr lang="en-US"/>
          <a:t>Insert a visual</a:t>
        </a:r>
      </a:p>
    </p188:txBody>
  </p188:cm>
  <p188:cm id="{B11CF25F-2511-3C4F-99E1-4439EF807BCC}" authorId="{7F5F6759-C979-4309-D789-818F6C9F7FFE}" created="2022-04-26T16:27:42.451">
    <pc:sldMkLst xmlns:pc="http://schemas.microsoft.com/office/powerpoint/2013/main/command">
      <pc:docMk/>
      <pc:sldMk cId="4111365279" sldId="358"/>
    </pc:sldMkLst>
    <p188:txBody>
      <a:bodyPr/>
      <a:lstStyle/>
      <a:p>
        <a:r>
          <a:rPr lang="en-US"/>
          <a:t>Mention mandatory review as part of compliance requirements</a:t>
        </a:r>
      </a:p>
    </p188:txBody>
  </p188:cm>
</p188:cmLst>
</file>

<file path=ppt/comments/modernComment_168_C6CF965F.xml><?xml version="1.0" encoding="utf-8"?>
<p188:cmLst xmlns:a="http://schemas.openxmlformats.org/drawingml/2006/main" xmlns:r="http://schemas.openxmlformats.org/officeDocument/2006/relationships" xmlns:p188="http://schemas.microsoft.com/office/powerpoint/2018/8/main">
  <p188:cm id="{0129C206-0A1E-814A-8586-1C16687F8893}" authorId="{169426A6-628E-DC9A-ADB3-EF259E6F548C}" created="2022-04-25T16:01:07.005">
    <ac:txMkLst xmlns:ac="http://schemas.microsoft.com/office/drawing/2013/main/command">
      <pc:docMk xmlns:pc="http://schemas.microsoft.com/office/powerpoint/2013/main/command"/>
      <pc:sldMk xmlns:pc="http://schemas.microsoft.com/office/powerpoint/2013/main/command" cId="3335493215" sldId="360"/>
      <ac:spMk id="2" creationId="{CED86CD0-303B-4322-AD6B-8ECBF4EA5095}"/>
      <ac:txMk cp="26" len="12">
        <ac:context len="41" hash="829480959"/>
      </ac:txMk>
    </ac:txMkLst>
    <p188:pos x="4586373" y="320198"/>
    <p188:txBody>
      <a:bodyPr/>
      <a:lstStyle/>
      <a:p>
        <a:r>
          <a:rPr lang="en-US"/>
          <a:t>I feel the definition here will confuse people, as typically “unit of work” refers to the design pattern, which has a different definition. I would change it to “what is a “unit”?”</a:t>
        </a:r>
      </a:p>
    </p188:txBody>
  </p188:cm>
</p188:cmLst>
</file>

<file path=ppt/comments/modernComment_169_D2F00550.xml><?xml version="1.0" encoding="utf-8"?>
<p188:cmLst xmlns:a="http://schemas.openxmlformats.org/drawingml/2006/main" xmlns:r="http://schemas.openxmlformats.org/officeDocument/2006/relationships" xmlns:p188="http://schemas.microsoft.com/office/powerpoint/2018/8/main">
  <p188:cm id="{522F1BBC-23F3-FB4F-95A5-B58A8D288592}" authorId="{7F5F6759-C979-4309-D789-818F6C9F7FFE}" created="2022-04-26T16:33:50.879">
    <pc:sldMkLst xmlns:pc="http://schemas.microsoft.com/office/powerpoint/2013/main/command">
      <pc:docMk/>
      <pc:sldMk cId="3538945360" sldId="361"/>
    </pc:sldMkLst>
    <p188:txBody>
      <a:bodyPr/>
      <a:lstStyle/>
      <a:p>
        <a:r>
          <a:rPr lang="en-US"/>
          <a:t>Kevin: perhaps rephrase to “testable unit”</a:t>
        </a:r>
      </a:p>
    </p188:txBody>
  </p188:cm>
</p188:cmLst>
</file>

<file path=ppt/comments/modernComment_16A_AB4C7F11.xml><?xml version="1.0" encoding="utf-8"?>
<p188:cmLst xmlns:a="http://schemas.openxmlformats.org/drawingml/2006/main" xmlns:r="http://schemas.openxmlformats.org/officeDocument/2006/relationships" xmlns:p188="http://schemas.microsoft.com/office/powerpoint/2018/8/main">
  <p188:cm id="{A79CC2BA-B150-2642-A61A-8C5E3649477A}" authorId="{7F5F6759-C979-4309-D789-818F6C9F7FFE}" created="2022-04-26T16:34:43.405">
    <pc:sldMkLst xmlns:pc="http://schemas.microsoft.com/office/powerpoint/2013/main/command">
      <pc:docMk/>
      <pc:sldMk cId="2873917201" sldId="362"/>
    </pc:sldMkLst>
    <p188:txBody>
      <a:bodyPr/>
      <a:lstStyle/>
      <a:p>
        <a:r>
          <a:rPr lang="en-US"/>
          <a:t>Modify unit of work phrasing all the way through wherever unit testing is referenced
</a:t>
        </a:r>
      </a:p>
    </p188:txBody>
  </p188:cm>
</p188:cmLst>
</file>

<file path=ppt/comments/modernComment_16B_724FE47E.xml><?xml version="1.0" encoding="utf-8"?>
<p188:cmLst xmlns:a="http://schemas.openxmlformats.org/drawingml/2006/main" xmlns:r="http://schemas.openxmlformats.org/officeDocument/2006/relationships" xmlns:p188="http://schemas.microsoft.com/office/powerpoint/2018/8/main">
  <p188:cm id="{2F2B871B-8480-B240-BA9A-5DA823ED3582}" authorId="{7F5F6759-C979-4309-D789-818F6C9F7FFE}" created="2022-04-26T16:38:42.528">
    <pc:sldMkLst xmlns:pc="http://schemas.microsoft.com/office/powerpoint/2013/main/command">
      <pc:docMk/>
      <pc:sldMk cId="1917838462" sldId="363"/>
    </pc:sldMkLst>
    <p188:txBody>
      <a:bodyPr/>
      <a:lstStyle/>
      <a:p>
        <a:r>
          <a:rPr lang="en-US"/>
          <a:t>Remove PyTest - use Unit Test for all testing material</a:t>
        </a:r>
      </a:p>
    </p188:txBody>
  </p188:cm>
</p188:cmLst>
</file>

<file path=ppt/comments/modernComment_171_7FD3EF0E.xml><?xml version="1.0" encoding="utf-8"?>
<p188:cmLst xmlns:a="http://schemas.openxmlformats.org/drawingml/2006/main" xmlns:r="http://schemas.openxmlformats.org/officeDocument/2006/relationships" xmlns:p188="http://schemas.microsoft.com/office/powerpoint/2018/8/main">
  <p188:cm id="{EA905FEB-E8CB-4133-AE2A-4927565ED533}" authorId="{E102180F-1CE2-FA20-3287-BFD3F91DC545}" created="2022-04-26T17:24:23.035">
    <pc:sldMkLst xmlns:pc="http://schemas.microsoft.com/office/powerpoint/2013/main/command">
      <pc:docMk/>
      <pc:sldMk cId="2144595726" sldId="369"/>
    </pc:sldMkLst>
    <p188:txBody>
      <a:bodyPr/>
      <a:lstStyle/>
      <a:p>
        <a:r>
          <a:rPr lang="en-US"/>
          <a:t>I wonder if the trainer may want to voice over other strategies such as BDD and ATDD as other forms so they are aware there are various methods available should one not work for them.  No need to go into detail but a mention that a few teams at Capital use BDD, for example.</a:t>
        </a:r>
      </a:p>
    </p188:txBody>
  </p188:cm>
</p188:cmLst>
</file>

<file path=ppt/comments/modernComment_175_A03E8D96.xml><?xml version="1.0" encoding="utf-8"?>
<p188:cmLst xmlns:a="http://schemas.openxmlformats.org/drawingml/2006/main" xmlns:r="http://schemas.openxmlformats.org/officeDocument/2006/relationships" xmlns:p188="http://schemas.microsoft.com/office/powerpoint/2018/8/main">
  <p188:cm id="{6D9F351B-8D25-45EB-AAC3-E0A2A02A4C42}" authorId="{E102180F-1CE2-FA20-3287-BFD3F91DC545}" created="2022-04-26T18:04:10.753">
    <pc:sldMkLst xmlns:pc="http://schemas.microsoft.com/office/powerpoint/2013/main/command">
      <pc:docMk/>
      <pc:sldMk cId="2688454038" sldId="373"/>
    </pc:sldMkLst>
    <p188:txBody>
      <a:bodyPr/>
      <a:lstStyle/>
      <a:p>
        <a:r>
          <a:rPr lang="en-US"/>
          <a:t>For KNMS input - It may be helpful to cover "how do they know when they have adequate unit tests?  How much is too much or too little?" (i.e. code coverage, other metrics?)</a:t>
        </a:r>
      </a:p>
    </p188:txBody>
  </p188:cm>
</p188:cmLst>
</file>

<file path=ppt/comments/modernComment_176_BF85D292.xml><?xml version="1.0" encoding="utf-8"?>
<p188:cmLst xmlns:a="http://schemas.openxmlformats.org/drawingml/2006/main" xmlns:r="http://schemas.openxmlformats.org/officeDocument/2006/relationships" xmlns:p188="http://schemas.microsoft.com/office/powerpoint/2018/8/main">
  <p188:cm id="{F85D4B58-E120-8745-9DB4-001FC3F4D3BD}" authorId="{169426A6-628E-DC9A-ADB3-EF259E6F548C}" created="2022-04-25T16:04:41.631">
    <ac:txMkLst xmlns:ac="http://schemas.microsoft.com/office/drawing/2013/main/command">
      <pc:docMk xmlns:pc="http://schemas.microsoft.com/office/powerpoint/2013/main/command"/>
      <pc:sldMk xmlns:pc="http://schemas.microsoft.com/office/powerpoint/2013/main/command" cId="3213218450" sldId="374"/>
      <ac:spMk id="3" creationId="{8C4FA28E-9A82-474A-946B-5B76EB1017AD}"/>
      <ac:txMk cp="7">
        <ac:context len="73" hash="4237653163"/>
      </ac:txMk>
    </ac:txMkLst>
    <p188:pos x="3348700" y="412498"/>
    <p188:txBody>
      <a:bodyPr/>
      <a:lstStyle/>
      <a:p>
        <a:r>
          <a:rPr lang="en-US"/>
          <a:t>Any reason the earlier lab uses unittest and this later one uses pytest? Seems like that would be confusing.</a:t>
        </a:r>
      </a:p>
    </p188:txBody>
  </p188:cm>
  <p188:cm id="{A1FBB21D-61FB-8A4D-BF9C-D5CE5480A00A}" authorId="{7F5F6759-C979-4309-D789-818F6C9F7FFE}" created="2022-04-26T16:42:27.790">
    <ac:deMkLst xmlns:ac="http://schemas.microsoft.com/office/drawing/2013/main/command">
      <pc:docMk xmlns:pc="http://schemas.microsoft.com/office/powerpoint/2013/main/command"/>
      <pc:sldMk xmlns:pc="http://schemas.microsoft.com/office/powerpoint/2013/main/command" cId="3213218450" sldId="374"/>
      <ac:spMk id="3" creationId="{8C4FA28E-9A82-474A-946B-5B76EB1017AD}"/>
    </ac:deMkLst>
    <p188:txBody>
      <a:bodyPr/>
      <a:lstStyle/>
      <a:p>
        <a:r>
          <a:rPr lang="en-US"/>
          <a:t>Add test coverage concept</a:t>
        </a:r>
      </a:p>
    </p188:txBody>
  </p188:cm>
  <p188:cm id="{BFBA8404-E212-6D44-ABCB-79E26254F48C}" authorId="{7F5F6759-C979-4309-D789-818F6C9F7FFE}" created="2022-04-26T16:44:44.122">
    <pc:sldMkLst xmlns:pc="http://schemas.microsoft.com/office/powerpoint/2013/main/command">
      <pc:docMk/>
      <pc:sldMk cId="3213218450" sldId="374"/>
    </pc:sldMkLst>
    <p188:txBody>
      <a:bodyPr/>
      <a:lstStyle/>
      <a:p>
        <a:r>
          <a:rPr lang="en-US"/>
          <a:t>Mention common industry standards for test coverage</a:t>
        </a:r>
      </a:p>
    </p188:txBody>
  </p188:cm>
</p188:cmLst>
</file>

<file path=ppt/comments/modernComment_177_D9C40A3E.xml><?xml version="1.0" encoding="utf-8"?>
<p188:cmLst xmlns:a="http://schemas.openxmlformats.org/drawingml/2006/main" xmlns:r="http://schemas.openxmlformats.org/officeDocument/2006/relationships" xmlns:p188="http://schemas.microsoft.com/office/powerpoint/2018/8/main">
  <p188:cm id="{C5A1BE0C-A0D6-40A3-BDC0-FF2D8B154DFB}" authorId="{E102180F-1CE2-FA20-3287-BFD3F91DC545}" created="2022-04-26T17:26:52.066">
    <pc:sldMkLst xmlns:pc="http://schemas.microsoft.com/office/powerpoint/2013/main/command">
      <pc:docMk/>
      <pc:sldMk cId="3653503550" sldId="375"/>
    </pc:sldMkLst>
    <p188:txBody>
      <a:bodyPr/>
      <a:lstStyle/>
      <a:p>
        <a:r>
          <a:rPr lang="en-US"/>
          <a:t>It may be good for the trainer to verbally mention that other forms of testing will follow after unit tests, such as automated system level tests that does test on a running instance of the application, where these tests will test features/capabilities beyond the unit level (more end to end and/or scenario based).  Again, no need to expand in detail but a good way to plant the seed for what is to come post training (i.e. TCOE providing testing reference materials and/or training).  Essentially, help them understand that testing does not end at the unit level.  There will be other quality control activities later on in the SDLC.</a:t>
        </a:r>
      </a:p>
    </p188:txBody>
  </p188:cm>
</p188:cmLst>
</file>

<file path=ppt/comments/modernComment_178_696C7915.xml><?xml version="1.0" encoding="utf-8"?>
<p188:cmLst xmlns:a="http://schemas.openxmlformats.org/drawingml/2006/main" xmlns:r="http://schemas.openxmlformats.org/officeDocument/2006/relationships" xmlns:p188="http://schemas.microsoft.com/office/powerpoint/2018/8/main">
  <p188:cm id="{0516D1ED-92E9-A840-94F7-73FE0C391547}" authorId="{169426A6-628E-DC9A-ADB3-EF259E6F548C}" created="2022-04-25T16:06:45.482">
    <ac:deMkLst xmlns:ac="http://schemas.microsoft.com/office/drawing/2013/main/command">
      <pc:docMk xmlns:pc="http://schemas.microsoft.com/office/powerpoint/2013/main/command"/>
      <pc:sldMk xmlns:pc="http://schemas.microsoft.com/office/powerpoint/2013/main/command" cId="1768716565" sldId="376"/>
      <ac:picMk id="6" creationId="{316C4BF0-6FA9-4635-82ED-45FBAE3C4C25}"/>
    </ac:deMkLst>
    <p188:txBody>
      <a:bodyPr/>
      <a:lstStyle/>
      <a:p>
        <a:r>
          <a:rPr lang="en-US"/>
          <a:t>This diagram covers how all Python code runs, not unit tests specifically. Seems a bit out of place.</a:t>
        </a:r>
      </a:p>
    </p188:txBody>
  </p188:cm>
  <p188:cm id="{21815595-32F1-9D44-A390-1C2F4CB9DD96}" authorId="{7F5F6759-C979-4309-D789-818F6C9F7FFE}" created="2022-04-26T16:47:51.101">
    <pc:sldMkLst xmlns:pc="http://schemas.microsoft.com/office/powerpoint/2013/main/command">
      <pc:docMk/>
      <pc:sldMk cId="1768716565" sldId="376"/>
    </pc:sldMkLst>
    <p188:txBody>
      <a:bodyPr/>
      <a:lstStyle/>
      <a:p>
        <a:r>
          <a:rPr lang="en-US"/>
          <a:t>Pull slide</a:t>
        </a:r>
      </a:p>
    </p188:txBody>
  </p188:cm>
</p188:cmLst>
</file>

<file path=ppt/comments/modernComment_17A_498C2EA6.xml><?xml version="1.0" encoding="utf-8"?>
<p188:cmLst xmlns:a="http://schemas.openxmlformats.org/drawingml/2006/main" xmlns:r="http://schemas.openxmlformats.org/officeDocument/2006/relationships" xmlns:p188="http://schemas.microsoft.com/office/powerpoint/2018/8/main">
  <p188:cm id="{DEA4E3BD-2C92-2146-BDA6-84D1C722DBC3}" authorId="{7F5F6759-C979-4309-D789-818F6C9F7FFE}" created="2022-04-26T16:48:55.091">
    <ac:deMkLst xmlns:ac="http://schemas.microsoft.com/office/drawing/2013/main/command">
      <pc:docMk xmlns:pc="http://schemas.microsoft.com/office/powerpoint/2013/main/command"/>
      <pc:sldMk xmlns:pc="http://schemas.microsoft.com/office/powerpoint/2013/main/command" cId="1233923750" sldId="378"/>
      <ac:spMk id="2" creationId="{CED86CD0-303B-4322-AD6B-8ECBF4EA5095}"/>
    </ac:deMkLst>
    <p188:txBody>
      <a:bodyPr/>
      <a:lstStyle/>
      <a:p>
        <a:r>
          <a:rPr lang="en-US"/>
          <a:t>Kevin: if there are advanced concepts in PyTest that are not in Unit Test it may be good to mention</a:t>
        </a:r>
      </a:p>
    </p188:txBody>
  </p188:cm>
</p188:cmLst>
</file>

<file path=ppt/comments/modernComment_182_732CB0D.xml><?xml version="1.0" encoding="utf-8"?>
<p188:cmLst xmlns:a="http://schemas.openxmlformats.org/drawingml/2006/main" xmlns:r="http://schemas.openxmlformats.org/officeDocument/2006/relationships" xmlns:p188="http://schemas.microsoft.com/office/powerpoint/2018/8/main">
  <p188:cm id="{418DC1B7-E315-1B4C-86A6-B9A24EC92B49}" authorId="{7F5F6759-C979-4309-D789-818F6C9F7FFE}" created="2022-04-26T16:50:23.679">
    <pc:sldMkLst xmlns:pc="http://schemas.microsoft.com/office/powerpoint/2013/main/command">
      <pc:docMk/>
      <pc:sldMk cId="120769293" sldId="386"/>
    </pc:sldMkLst>
    <p188:txBody>
      <a:bodyPr/>
      <a:lstStyle/>
      <a:p>
        <a:r>
          <a:rPr lang="en-US"/>
          <a:t>Research whether UnitTest does reporting as well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ggtimer.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ggtimer.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rgbClr val="404040"/>
                </a:solidFill>
                <a:latin typeface="Calibri"/>
                <a:ea typeface="Calibri"/>
                <a:cs typeface="Calibri"/>
                <a:sym typeface="Calibri"/>
              </a:rPr>
              <a:t>INSTRUCTOR NOTES:</a:t>
            </a:r>
          </a:p>
          <a:p>
            <a:pPr marL="0" lvl="0" indent="0" algn="l" rtl="0">
              <a:spcBef>
                <a:spcPts val="0"/>
              </a:spcBef>
              <a:spcAft>
                <a:spcPts val="0"/>
              </a:spcAft>
              <a:buNone/>
            </a:pPr>
            <a:endParaRPr lang="en-US" sz="1200" b="1" dirty="0">
              <a:solidFill>
                <a:srgbClr val="404040"/>
              </a:solidFill>
              <a:latin typeface="Calibri"/>
              <a:ea typeface="Calibri"/>
              <a:cs typeface="Calibri"/>
              <a:sym typeface="Calibri"/>
            </a:endParaRPr>
          </a:p>
          <a:p>
            <a:pPr marL="0" lvl="0" indent="0" algn="l" rtl="0">
              <a:spcBef>
                <a:spcPts val="0"/>
              </a:spcBef>
              <a:spcAft>
                <a:spcPts val="0"/>
              </a:spcAft>
              <a:buNone/>
            </a:pPr>
            <a:endParaRPr lang="en-US" sz="1200" b="1" dirty="0">
              <a:solidFill>
                <a:srgbClr val="404040"/>
              </a:solidFill>
              <a:latin typeface="Calibri"/>
              <a:ea typeface="Calibri"/>
              <a:cs typeface="Calibri"/>
              <a:sym typeface="Calibri"/>
            </a:endParaRPr>
          </a:p>
          <a:p>
            <a:pPr marL="0" lvl="0" indent="0" algn="l" rtl="0">
              <a:spcBef>
                <a:spcPts val="0"/>
              </a:spcBef>
              <a:spcAft>
                <a:spcPts val="0"/>
              </a:spcAft>
              <a:buNone/>
            </a:pPr>
            <a:endParaRPr lang="en-US" sz="1200" b="1" dirty="0">
              <a:solidFill>
                <a:srgbClr val="404040"/>
              </a:solidFill>
              <a:latin typeface="Calibri"/>
              <a:ea typeface="Calibri"/>
              <a:cs typeface="Calibri"/>
              <a:sym typeface="Calibri"/>
            </a:endParaRPr>
          </a:p>
          <a:p>
            <a:pPr marL="0" lvl="0" indent="0" algn="l" rtl="0">
              <a:spcBef>
                <a:spcPts val="0"/>
              </a:spcBef>
              <a:spcAft>
                <a:spcPts val="0"/>
              </a:spcAft>
              <a:buNone/>
            </a:pPr>
            <a:endParaRPr lang="en-US" sz="1200" b="1" dirty="0">
              <a:solidFill>
                <a:srgbClr val="404040"/>
              </a:solidFill>
              <a:latin typeface="Calibri"/>
              <a:ea typeface="Calibri"/>
              <a:cs typeface="Calibri"/>
              <a:sym typeface="Calibri"/>
            </a:endParaRPr>
          </a:p>
          <a:p>
            <a:pPr marL="0" lvl="0" indent="0" algn="l" rtl="0">
              <a:spcBef>
                <a:spcPts val="0"/>
              </a:spcBef>
              <a:spcAft>
                <a:spcPts val="0"/>
              </a:spcAft>
              <a:buNone/>
            </a:pPr>
            <a:r>
              <a:rPr lang="en-US" sz="1200" b="1" dirty="0">
                <a:solidFill>
                  <a:srgbClr val="404040"/>
                </a:solidFill>
                <a:latin typeface="Calibri"/>
                <a:ea typeface="Calibri"/>
                <a:cs typeface="Calibri"/>
                <a:sym typeface="Calibri"/>
              </a:rPr>
              <a:t>REVIEWER COMMENTS:</a:t>
            </a:r>
            <a:r>
              <a:rPr lang="en" sz="1200" dirty="0">
                <a:solidFill>
                  <a:srgbClr val="404040"/>
                </a:solidFill>
                <a:latin typeface="Calibri"/>
                <a:ea typeface="Calibri"/>
                <a:cs typeface="Calibri"/>
                <a:sym typeface="Calibri"/>
              </a:rPr>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0f9c26786_0_1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200" b="1" dirty="0">
                <a:solidFill>
                  <a:schemeClr val="dk1"/>
                </a:solidFill>
                <a:latin typeface="Calibri"/>
                <a:ea typeface="Calibri"/>
                <a:cs typeface="Calibri"/>
                <a:sym typeface="Calibri"/>
              </a:rPr>
              <a:t>INSTRUCTOR NOTES:</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dirty="0">
                <a:solidFill>
                  <a:schemeClr val="dk1"/>
                </a:solidFill>
                <a:latin typeface="Calibri"/>
                <a:ea typeface="Calibri"/>
                <a:cs typeface="Calibri"/>
                <a:sym typeface="Calibri"/>
              </a:rPr>
              <a:t>Use measurable objectives that start with action verbs such as: describe, define, identify, assess, demonstrate, use, utilize. </a:t>
            </a:r>
            <a:r>
              <a:rPr lang="en" sz="1200" u="sng" dirty="0">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lang="en" sz="1200" u="sng" dirty="0">
              <a:solidFill>
                <a:srgbClr val="0563C1"/>
              </a:solidFill>
              <a:latin typeface="Calibri"/>
              <a:ea typeface="Calibri"/>
              <a:cs typeface="Calibri"/>
              <a:sym typeface="Calibri"/>
            </a:endParaRPr>
          </a:p>
          <a:p>
            <a:pPr marL="0" lvl="0" indent="0" algn="l" rtl="0">
              <a:spcBef>
                <a:spcPts val="0"/>
              </a:spcBef>
              <a:spcAft>
                <a:spcPts val="0"/>
              </a:spcAft>
              <a:buNone/>
            </a:pPr>
            <a:endParaRPr lang="en" sz="1200" b="1" u="sng" dirty="0">
              <a:solidFill>
                <a:srgbClr val="0563C1"/>
              </a:solidFill>
              <a:latin typeface="Calibri"/>
              <a:ea typeface="Calibri"/>
              <a:cs typeface="Calibri"/>
              <a:sym typeface="Calibri"/>
            </a:endParaRPr>
          </a:p>
          <a:p>
            <a:pPr marL="0" lvl="0" indent="0" algn="l" rtl="0">
              <a:spcBef>
                <a:spcPts val="0"/>
              </a:spcBef>
              <a:spcAft>
                <a:spcPts val="0"/>
              </a:spcAft>
              <a:buNone/>
            </a:pPr>
            <a:endParaRPr lang="en" sz="1200" b="1" u="sng" dirty="0">
              <a:solidFill>
                <a:srgbClr val="0563C1"/>
              </a:solidFill>
              <a:latin typeface="Calibri"/>
              <a:ea typeface="Calibri"/>
              <a:cs typeface="Calibri"/>
              <a:sym typeface="Calibri"/>
            </a:endParaRPr>
          </a:p>
          <a:p>
            <a:pPr marL="0" lvl="0" indent="0">
              <a:buNone/>
            </a:pPr>
            <a:r>
              <a:rPr lang="en-US" sz="1200" b="1" dirty="0">
                <a:solidFill>
                  <a:srgbClr val="404040"/>
                </a:solidFill>
                <a:latin typeface="Calibri"/>
                <a:ea typeface="Calibri"/>
                <a:cs typeface="Calibri"/>
                <a:sym typeface="Calibri"/>
              </a:rPr>
              <a:t>REVIEWER COMMENTS:</a:t>
            </a:r>
            <a:endParaRPr sz="1200" b="1" dirty="0">
              <a:solidFill>
                <a:schemeClr val="dk1"/>
              </a:solidFill>
              <a:latin typeface="Calibri"/>
              <a:ea typeface="Calibri"/>
              <a:cs typeface="Calibri"/>
              <a:sym typeface="Calibri"/>
            </a:endParaRPr>
          </a:p>
        </p:txBody>
      </p:sp>
      <p:sp>
        <p:nvSpPr>
          <p:cNvPr id="366" name="Google Shape;366;ge0f9c2678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1"/>
                </a:solidFill>
                <a:latin typeface="Calibri"/>
                <a:ea typeface="Calibri"/>
                <a:cs typeface="Calibri"/>
                <a:sym typeface="Calibri"/>
              </a:rPr>
              <a:t>INSTRUCTOR NOTES:</a:t>
            </a:r>
          </a:p>
          <a:p>
            <a:pPr marL="0" lvl="0" indent="0" algn="l" rtl="0">
              <a:spcBef>
                <a:spcPts val="0"/>
              </a:spcBef>
              <a:spcAft>
                <a:spcPts val="0"/>
              </a:spcAft>
              <a:buNone/>
            </a:pPr>
            <a:endParaRPr lang="en-US" sz="1200" b="1"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b="1"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1" dirty="0">
                <a:solidFill>
                  <a:schemeClr val="dk1"/>
                </a:solidFill>
                <a:latin typeface="Calibri"/>
                <a:ea typeface="Calibri"/>
                <a:cs typeface="Calibri"/>
                <a:sym typeface="Calibri"/>
              </a:rPr>
              <a:t>REVIEWER COMMENTS:</a:t>
            </a: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PB: Can we assign estimated times for each section? Also, let’s indicate some breaks. We don’t 4 hr. sessions without breaks.</a:t>
            </a:r>
            <a:endParaRPr sz="120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1"/>
                </a:solidFill>
                <a:latin typeface="Calibri"/>
                <a:ea typeface="Calibri"/>
                <a:cs typeface="Calibri"/>
                <a:sym typeface="Calibri"/>
              </a:rPr>
              <a:t>INSTRUCTOR NOTES:</a:t>
            </a:r>
          </a:p>
          <a:p>
            <a:pPr marL="0" lvl="0" indent="0" algn="l" rtl="0">
              <a:spcBef>
                <a:spcPts val="0"/>
              </a:spcBef>
              <a:spcAft>
                <a:spcPts val="0"/>
              </a:spcAft>
              <a:buNone/>
            </a:pPr>
            <a:endParaRPr lang="en-US" sz="1200" b="1"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b="1"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b="1" dirty="0">
              <a:solidFill>
                <a:schemeClr val="dk1"/>
              </a:solidFill>
              <a:latin typeface="Calibri"/>
              <a:ea typeface="Calibri"/>
              <a:cs typeface="Calibri"/>
              <a:sym typeface="Calibri"/>
            </a:endParaRPr>
          </a:p>
          <a:p>
            <a:pPr marL="0" lvl="0" indent="0">
              <a:buNone/>
            </a:pPr>
            <a:r>
              <a:rPr lang="en-US" sz="1200" b="1" dirty="0">
                <a:solidFill>
                  <a:srgbClr val="404040"/>
                </a:solidFill>
                <a:latin typeface="Calibri"/>
                <a:ea typeface="Calibri"/>
                <a:cs typeface="Calibri"/>
                <a:sym typeface="Calibri"/>
              </a:rPr>
              <a:t>REVIEWER COMMENTS:</a:t>
            </a: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55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0f9c26786_0_1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1"/>
                </a:solidFill>
                <a:latin typeface="Calibri"/>
                <a:ea typeface="Calibri"/>
                <a:cs typeface="Calibri"/>
                <a:sym typeface="Calibri"/>
              </a:rPr>
              <a:t>INSTRUCTOR NOTES:</a:t>
            </a:r>
            <a:r>
              <a:rPr lang="en" sz="1200" dirty="0">
                <a:solidFill>
                  <a:srgbClr val="404040"/>
                </a:solidFill>
                <a:latin typeface="Calibri"/>
                <a:ea typeface="Calibri"/>
                <a:cs typeface="Calibri"/>
                <a:sym typeface="Calibri"/>
              </a:rPr>
              <a:t>. </a:t>
            </a: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dirty="0">
                <a:solidFill>
                  <a:schemeClr val="dk1"/>
                </a:solidFill>
                <a:latin typeface="Calibri"/>
                <a:ea typeface="Calibri"/>
                <a:cs typeface="Calibri"/>
                <a:sym typeface="Calibri"/>
              </a:rPr>
              <a:t>In this section, discuss the structure of the course—exercises, labs, etc.</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dirty="0">
                <a:solidFill>
                  <a:schemeClr val="dk1"/>
                </a:solidFill>
                <a:latin typeface="Calibri"/>
                <a:ea typeface="Calibri"/>
                <a:cs typeface="Calibri"/>
                <a:sym typeface="Calibri"/>
              </a:rPr>
              <a:t>Also, discuss any resources students will be using.</a:t>
            </a:r>
          </a:p>
          <a:p>
            <a:pPr marL="0" lvl="0" indent="0" algn="l" rtl="0">
              <a:spcBef>
                <a:spcPts val="0"/>
              </a:spcBef>
              <a:spcAft>
                <a:spcPts val="0"/>
              </a:spcAft>
              <a:buNone/>
            </a:pPr>
            <a:endParaRPr lang="en" sz="1200" dirty="0">
              <a:solidFill>
                <a:schemeClr val="dk1"/>
              </a:solidFill>
              <a:latin typeface="Calibri"/>
              <a:ea typeface="Calibri"/>
              <a:cs typeface="Calibri"/>
              <a:sym typeface="Calibri"/>
            </a:endParaRPr>
          </a:p>
          <a:p>
            <a:pPr marL="0" lvl="0" indent="0" algn="l" rtl="0">
              <a:spcBef>
                <a:spcPts val="0"/>
              </a:spcBef>
              <a:spcAft>
                <a:spcPts val="0"/>
              </a:spcAft>
              <a:buNone/>
            </a:pPr>
            <a:endParaRPr lang="en" sz="1200" dirty="0">
              <a:solidFill>
                <a:schemeClr val="dk1"/>
              </a:solidFill>
              <a:latin typeface="Calibri"/>
              <a:ea typeface="Calibri"/>
              <a:cs typeface="Calibri"/>
              <a:sym typeface="Calibri"/>
            </a:endParaRPr>
          </a:p>
          <a:p>
            <a:pPr marL="0" lvl="0" indent="0">
              <a:buNone/>
            </a:pPr>
            <a:r>
              <a:rPr lang="en-US" sz="1200" b="1" dirty="0">
                <a:solidFill>
                  <a:srgbClr val="404040"/>
                </a:solidFill>
                <a:latin typeface="Calibri"/>
                <a:ea typeface="Calibri"/>
                <a:cs typeface="Calibri"/>
                <a:sym typeface="Calibri"/>
              </a:rPr>
              <a:t>REVIEWER COMMENTS:</a:t>
            </a:r>
            <a:endParaRPr sz="1200" dirty="0">
              <a:solidFill>
                <a:schemeClr val="dk1"/>
              </a:solidFill>
              <a:latin typeface="Calibri"/>
              <a:ea typeface="Calibri"/>
              <a:cs typeface="Calibri"/>
              <a:sym typeface="Calibri"/>
            </a:endParaRPr>
          </a:p>
        </p:txBody>
      </p:sp>
      <p:sp>
        <p:nvSpPr>
          <p:cNvPr id="381" name="Google Shape;381;ge0f9c26786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r>
              <a:rPr lang="en-US" sz="1200" dirty="0">
                <a:latin typeface="Calibri" panose="020F0502020204030204" pitchFamily="34" charset="0"/>
                <a:cs typeface="Calibri" panose="020F0502020204030204" pitchFamily="34" charset="0"/>
              </a:rPr>
              <a:t>:</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r>
              <a:rPr lang="en-US" sz="1200" b="1" dirty="0">
                <a:solidFill>
                  <a:srgbClr val="404040"/>
                </a:solidFill>
                <a:latin typeface="Calibri"/>
                <a:ea typeface="Calibri"/>
                <a:cs typeface="Calibri"/>
                <a:sym typeface="Calibri"/>
              </a:rPr>
              <a:t>REVIEWER COMMENTS:</a:t>
            </a:r>
            <a:endParaRPr lang="en-US" sz="1200" dirty="0"/>
          </a:p>
        </p:txBody>
      </p:sp>
    </p:spTree>
    <p:extLst>
      <p:ext uri="{BB962C8B-B14F-4D97-AF65-F5344CB8AC3E}">
        <p14:creationId xmlns:p14="http://schemas.microsoft.com/office/powerpoint/2010/main" val="827038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endParaRPr lang="en-US" dirty="0"/>
          </a:p>
          <a:p>
            <a:pPr marL="158750" indent="0">
              <a:buNone/>
            </a:pPr>
            <a:r>
              <a:rPr lang="en-US" dirty="0"/>
              <a:t>PB: What is going to be discussed? Are you planning to ask the class if there is anything in particular they want to review – either now or offline?</a:t>
            </a:r>
          </a:p>
        </p:txBody>
      </p:sp>
    </p:spTree>
    <p:extLst>
      <p:ext uri="{BB962C8B-B14F-4D97-AF65-F5344CB8AC3E}">
        <p14:creationId xmlns:p14="http://schemas.microsoft.com/office/powerpoint/2010/main" val="1021891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r>
              <a:rPr lang="en-US" dirty="0"/>
              <a:t>:</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r>
              <a:rPr lang="en-US" sz="1200" b="1" dirty="0">
                <a:solidFill>
                  <a:srgbClr val="404040"/>
                </a:solidFill>
                <a:latin typeface="Calibri"/>
                <a:ea typeface="Calibri"/>
                <a:cs typeface="Calibri"/>
                <a:sym typeface="Calibri"/>
              </a:rPr>
              <a:t>REVIEWER COMMENTS:</a:t>
            </a:r>
            <a:endParaRPr lang="en-US" sz="1200" dirty="0"/>
          </a:p>
        </p:txBody>
      </p:sp>
    </p:spTree>
    <p:extLst>
      <p:ext uri="{BB962C8B-B14F-4D97-AF65-F5344CB8AC3E}">
        <p14:creationId xmlns:p14="http://schemas.microsoft.com/office/powerpoint/2010/main" val="479313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Who can give me an example?</a:t>
            </a:r>
          </a:p>
        </p:txBody>
      </p:sp>
    </p:spTree>
    <p:extLst>
      <p:ext uri="{BB962C8B-B14F-4D97-AF65-F5344CB8AC3E}">
        <p14:creationId xmlns:p14="http://schemas.microsoft.com/office/powerpoint/2010/main" val="2502739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7894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436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0f9c2678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0f9c2678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rgbClr val="404040"/>
                </a:solidFill>
                <a:latin typeface="Calibri"/>
                <a:ea typeface="Calibri"/>
                <a:cs typeface="Calibri"/>
                <a:sym typeface="Calibri"/>
              </a:rPr>
              <a:t>INSTRUCTOR NOTES</a:t>
            </a:r>
            <a:r>
              <a:rPr lang="en" sz="1200" dirty="0">
                <a:solidFill>
                  <a:srgbClr val="404040"/>
                </a:solidFill>
                <a:latin typeface="Calibri"/>
                <a:ea typeface="Calibri"/>
                <a:cs typeface="Calibri"/>
                <a:sym typeface="Calibri"/>
              </a:rPr>
              <a:t>.</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None/>
            </a:pPr>
            <a:r>
              <a:rPr lang="en" sz="1200" b="1" dirty="0">
                <a:solidFill>
                  <a:srgbClr val="404040"/>
                </a:solidFill>
                <a:latin typeface="Calibri"/>
                <a:ea typeface="Calibri"/>
                <a:cs typeface="Calibri"/>
                <a:sym typeface="Calibri"/>
              </a:rPr>
              <a:t>Script:</a:t>
            </a:r>
            <a:r>
              <a:rPr lang="en" sz="1200" dirty="0">
                <a:solidFill>
                  <a:srgbClr val="404040"/>
                </a:solidFill>
                <a:latin typeface="Calibri"/>
                <a:ea typeface="Calibri"/>
                <a:cs typeface="Calibri"/>
                <a:sym typeface="Calibri"/>
              </a:rPr>
              <a:t> I am </a:t>
            </a:r>
            <a:r>
              <a:rPr lang="en" sz="1200" dirty="0">
                <a:solidFill>
                  <a:srgbClr val="FF0000"/>
                </a:solidFill>
                <a:latin typeface="Calibri"/>
                <a:ea typeface="Calibri"/>
                <a:cs typeface="Calibri"/>
                <a:sym typeface="Calibri"/>
              </a:rPr>
              <a:t>[insert name]</a:t>
            </a:r>
            <a:r>
              <a:rPr lang="en" sz="1200" dirty="0">
                <a:solidFill>
                  <a:srgbClr val="404040"/>
                </a:solidFill>
                <a:latin typeface="Calibri"/>
                <a:ea typeface="Calibri"/>
                <a:cs typeface="Calibri"/>
                <a:sym typeface="Calibri"/>
              </a:rPr>
              <a:t> with DevelopIntelligence. We’re the training partner for </a:t>
            </a:r>
            <a:r>
              <a:rPr lang="en" sz="1200" dirty="0">
                <a:solidFill>
                  <a:srgbClr val="FF0000"/>
                </a:solidFill>
                <a:latin typeface="Calibri"/>
                <a:ea typeface="Calibri"/>
                <a:cs typeface="Calibri"/>
                <a:sym typeface="Calibri"/>
              </a:rPr>
              <a:t>[insert client name]</a:t>
            </a:r>
            <a:r>
              <a:rPr lang="en" sz="1200" dirty="0">
                <a:solidFill>
                  <a:srgbClr val="404040"/>
                </a:solidFill>
                <a:latin typeface="Calibri"/>
                <a:ea typeface="Calibri"/>
                <a:cs typeface="Calibri"/>
                <a:sym typeface="Calibri"/>
              </a:rPr>
              <a:t>. [Provide brief info on your background.]</a:t>
            </a:r>
            <a:endParaRPr sz="1200" dirty="0">
              <a:solidFill>
                <a:srgbClr val="404040"/>
              </a:solidFill>
              <a:latin typeface="Calibri"/>
              <a:ea typeface="Calibri"/>
              <a:cs typeface="Calibri"/>
              <a:sym typeface="Calibri"/>
            </a:endParaRPr>
          </a:p>
          <a:p>
            <a:pPr marL="0" lvl="0" indent="0" algn="l" rtl="0">
              <a:spcBef>
                <a:spcPts val="0"/>
              </a:spcBef>
              <a:spcAft>
                <a:spcPts val="0"/>
              </a:spcAft>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p>
          <a:p>
            <a:pPr marL="0" lvl="0" indent="0" algn="l" rtl="0">
              <a:spcBef>
                <a:spcPts val="0"/>
              </a:spcBef>
              <a:spcAft>
                <a:spcPts val="0"/>
              </a:spcAft>
              <a:buClr>
                <a:srgbClr val="404040"/>
              </a:buClr>
              <a:buSzPts val="1400"/>
              <a:buFont typeface="Arial"/>
              <a:buNone/>
            </a:pPr>
            <a:endParaRPr lang="en"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lang="en"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REVIEWER COMMENTS</a:t>
            </a:r>
            <a:r>
              <a:rPr lang="en" sz="1200" dirty="0">
                <a:solidFill>
                  <a:srgbClr val="404040"/>
                </a:solidFill>
                <a:latin typeface="Calibri"/>
                <a:ea typeface="Calibri"/>
                <a:cs typeface="Calibri"/>
                <a:sym typeface="Calibri"/>
              </a:rPr>
              <a:t>:</a:t>
            </a:r>
            <a:endParaRPr sz="1200" dirty="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1769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This is an opportunity to show the question first, solicit responses, then show/discuss the balance of text</a:t>
            </a:r>
          </a:p>
        </p:txBody>
      </p:sp>
    </p:spTree>
    <p:extLst>
      <p:ext uri="{BB962C8B-B14F-4D97-AF65-F5344CB8AC3E}">
        <p14:creationId xmlns:p14="http://schemas.microsoft.com/office/powerpoint/2010/main" val="2048590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a:p>
            <a:pPr marL="158750" indent="0">
              <a:buNone/>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9040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a:p>
            <a:pPr marL="158750" indent="0">
              <a:buNone/>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2359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b="1" dirty="0"/>
          </a:p>
          <a:p>
            <a:pPr marL="158750" indent="0">
              <a:buNone/>
            </a:pPr>
            <a:r>
              <a:rPr lang="en-US" dirty="0"/>
              <a:t>PB: Good opportunity to perhaps pose this with a multiple choice and tally responses</a:t>
            </a:r>
          </a:p>
        </p:txBody>
      </p:sp>
    </p:spTree>
    <p:extLst>
      <p:ext uri="{BB962C8B-B14F-4D97-AF65-F5344CB8AC3E}">
        <p14:creationId xmlns:p14="http://schemas.microsoft.com/office/powerpoint/2010/main" val="2820898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Can some detail of the demo be provided here? I would believe CG would want to be seeing that</a:t>
            </a:r>
          </a:p>
        </p:txBody>
      </p:sp>
    </p:spTree>
    <p:extLst>
      <p:ext uri="{BB962C8B-B14F-4D97-AF65-F5344CB8AC3E}">
        <p14:creationId xmlns:p14="http://schemas.microsoft.com/office/powerpoint/2010/main" val="2675599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a:p>
            <a:pPr marL="158750" indent="0">
              <a:buNone/>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07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4525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197785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11661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176131a78_6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176131a78_6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200" b="1" dirty="0">
                <a:solidFill>
                  <a:schemeClr val="dk1"/>
                </a:solidFill>
                <a:latin typeface="Calibri"/>
                <a:ea typeface="Calibri"/>
                <a:cs typeface="Calibri"/>
                <a:sym typeface="Calibri"/>
              </a:rPr>
              <a:t>INSTRUCTOR NOTES:</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Script: </a:t>
            </a:r>
            <a:r>
              <a:rPr lang="en" sz="1200" dirty="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p>
          <a:p>
            <a:pPr marL="0" lvl="0" indent="0" algn="l" rtl="0">
              <a:spcBef>
                <a:spcPts val="0"/>
              </a:spcBef>
              <a:spcAft>
                <a:spcPts val="0"/>
              </a:spcAft>
              <a:buClr>
                <a:schemeClr val="dk1"/>
              </a:buClr>
              <a:buSzPts val="1400"/>
              <a:buFont typeface="Arial"/>
              <a:buNone/>
            </a:pPr>
            <a:endParaRPr lang="en" sz="1200" dirty="0">
              <a:solidFill>
                <a:schemeClr val="dk1"/>
              </a:solidFill>
              <a:latin typeface="Calibri"/>
              <a:cs typeface="Calibri"/>
              <a:sym typeface="Calibri"/>
            </a:endParaRPr>
          </a:p>
          <a:p>
            <a:pPr marL="0" lvl="0" indent="0" algn="l" rtl="0">
              <a:spcBef>
                <a:spcPts val="0"/>
              </a:spcBef>
              <a:spcAft>
                <a:spcPts val="0"/>
              </a:spcAft>
              <a:buClr>
                <a:schemeClr val="dk1"/>
              </a:buClr>
              <a:buSzPts val="1400"/>
              <a:buFont typeface="Arial"/>
              <a:buNone/>
            </a:pPr>
            <a:endParaRPr lang="en" sz="1200" dirty="0">
              <a:solidFill>
                <a:schemeClr val="dk1"/>
              </a:solidFill>
              <a:latin typeface="Calibri"/>
              <a:cs typeface="Calibri"/>
              <a:sym typeface="Calibri"/>
            </a:endParaRPr>
          </a:p>
          <a:p>
            <a:pPr marL="0" indent="0">
              <a:buClr>
                <a:schemeClr val="dk1"/>
              </a:buClr>
              <a:buSzPts val="1400"/>
              <a:buNone/>
            </a:pPr>
            <a:r>
              <a:rPr lang="en-US" b="1" dirty="0">
                <a:solidFill>
                  <a:srgbClr val="404040"/>
                </a:solidFill>
                <a:latin typeface="Calibri"/>
                <a:ea typeface="Calibri"/>
                <a:cs typeface="Calibri"/>
                <a:sym typeface="Calibri"/>
              </a:rPr>
              <a:t>REVIEWER COMMENTS</a:t>
            </a:r>
            <a:r>
              <a:rPr lang="en-US" dirty="0">
                <a:solidFill>
                  <a:srgbClr val="404040"/>
                </a:solidFill>
                <a:latin typeface="Calibri"/>
                <a:ea typeface="Calibri"/>
                <a:cs typeface="Calibri"/>
                <a:sym typeface="Calibri"/>
              </a:rPr>
              <a:t>:</a:t>
            </a:r>
          </a:p>
          <a:p>
            <a:pPr marL="0" lvl="0" indent="0" algn="l" rtl="0">
              <a:spcBef>
                <a:spcPts val="0"/>
              </a:spcBef>
              <a:spcAft>
                <a:spcPts val="0"/>
              </a:spcAft>
              <a:buClr>
                <a:schemeClr val="dk1"/>
              </a:buClr>
              <a:buSzPts val="14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Need to create a summary of actions or something similar to explain the lab</a:t>
            </a:r>
          </a:p>
        </p:txBody>
      </p:sp>
    </p:spTree>
    <p:extLst>
      <p:ext uri="{BB962C8B-B14F-4D97-AF65-F5344CB8AC3E}">
        <p14:creationId xmlns:p14="http://schemas.microsoft.com/office/powerpoint/2010/main" val="1376166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endParaRPr lang="en-US" dirty="0"/>
          </a:p>
          <a:p>
            <a:pPr marL="158750" indent="0">
              <a:buNone/>
            </a:pPr>
            <a:endParaRPr lang="en-US" dirty="0"/>
          </a:p>
          <a:p>
            <a:pPr marL="158750" indent="0">
              <a:buNone/>
            </a:pPr>
            <a:r>
              <a:rPr lang="en-US" dirty="0"/>
              <a:t>PB: Need a slide in front of this that sections this as Day 2 and reviews what was learned the day before and asks whether there are any questions.</a:t>
            </a:r>
          </a:p>
        </p:txBody>
      </p:sp>
    </p:spTree>
    <p:extLst>
      <p:ext uri="{BB962C8B-B14F-4D97-AF65-F5344CB8AC3E}">
        <p14:creationId xmlns:p14="http://schemas.microsoft.com/office/powerpoint/2010/main" val="105254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Challenge question: What are the repercussions – dangers – of making changes away from the primary remote repo?</a:t>
            </a:r>
          </a:p>
        </p:txBody>
      </p:sp>
    </p:spTree>
    <p:extLst>
      <p:ext uri="{BB962C8B-B14F-4D97-AF65-F5344CB8AC3E}">
        <p14:creationId xmlns:p14="http://schemas.microsoft.com/office/powerpoint/2010/main" val="1478326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218714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Before moving to the next section, perhaps build a Knowledge Check question for the class to answer as a review. Then offer a brief break before starting the next section.</a:t>
            </a:r>
          </a:p>
          <a:p>
            <a:pPr marL="158750" indent="0">
              <a:buNone/>
            </a:pPr>
            <a:endParaRPr lang="en-US" dirty="0"/>
          </a:p>
        </p:txBody>
      </p:sp>
    </p:spTree>
    <p:extLst>
      <p:ext uri="{BB962C8B-B14F-4D97-AF65-F5344CB8AC3E}">
        <p14:creationId xmlns:p14="http://schemas.microsoft.com/office/powerpoint/2010/main" val="2620384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985741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Hide your bullets and pose this as a challenge question first: Can anyone tell me what a Git Workflow is?</a:t>
            </a:r>
          </a:p>
        </p:txBody>
      </p:sp>
    </p:spTree>
    <p:extLst>
      <p:ext uri="{BB962C8B-B14F-4D97-AF65-F5344CB8AC3E}">
        <p14:creationId xmlns:p14="http://schemas.microsoft.com/office/powerpoint/2010/main" val="2259879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395863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804599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299678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f9c267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f9c267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200" b="1" dirty="0">
                <a:solidFill>
                  <a:schemeClr val="dk1"/>
                </a:solidFill>
                <a:latin typeface="Calibri"/>
                <a:ea typeface="Calibri"/>
                <a:cs typeface="Calibri"/>
                <a:sym typeface="Calibri"/>
              </a:rPr>
              <a:t>INSTRUCTOR NOTES</a:t>
            </a:r>
            <a:r>
              <a:rPr lang="en" sz="1200" dirty="0">
                <a:solidFill>
                  <a:srgbClr val="404040"/>
                </a:solidFill>
                <a:latin typeface="Calibri"/>
                <a:ea typeface="Calibri"/>
                <a:cs typeface="Calibri"/>
                <a:sym typeface="Calibri"/>
              </a:rPr>
              <a:t>.</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Script: </a:t>
            </a:r>
            <a:r>
              <a:rPr lang="en" sz="1200" dirty="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p>
          <a:p>
            <a:pPr marL="0" lvl="0" indent="0" algn="l" rtl="0">
              <a:spcBef>
                <a:spcPts val="0"/>
              </a:spcBef>
              <a:spcAft>
                <a:spcPts val="0"/>
              </a:spcAft>
              <a:buClr>
                <a:schemeClr val="dk1"/>
              </a:buClr>
              <a:buSzPts val="1400"/>
              <a:buFont typeface="Arial"/>
              <a:buNone/>
            </a:pPr>
            <a:endParaRPr lang="en" sz="1200" dirty="0">
              <a:solidFill>
                <a:schemeClr val="dk1"/>
              </a:solidFill>
              <a:latin typeface="Calibri"/>
              <a:cs typeface="Calibri"/>
              <a:sym typeface="Calibri"/>
            </a:endParaRPr>
          </a:p>
          <a:p>
            <a:pPr marL="0" lvl="0" indent="0" algn="l" rtl="0">
              <a:spcBef>
                <a:spcPts val="0"/>
              </a:spcBef>
              <a:spcAft>
                <a:spcPts val="0"/>
              </a:spcAft>
              <a:buClr>
                <a:schemeClr val="dk1"/>
              </a:buClr>
              <a:buSzPts val="1400"/>
              <a:buFont typeface="Arial"/>
              <a:buNone/>
            </a:pPr>
            <a:endParaRPr lang="en" sz="1200" dirty="0">
              <a:solidFill>
                <a:schemeClr val="dk1"/>
              </a:solidFill>
              <a:latin typeface="Calibri"/>
              <a:cs typeface="Calibri"/>
              <a:sym typeface="Calibri"/>
            </a:endParaRPr>
          </a:p>
          <a:p>
            <a:pPr marL="0" lvl="0" indent="0" algn="l" rtl="0">
              <a:spcBef>
                <a:spcPts val="0"/>
              </a:spcBef>
              <a:spcAft>
                <a:spcPts val="0"/>
              </a:spcAft>
              <a:buClr>
                <a:schemeClr val="dk1"/>
              </a:buClr>
              <a:buSzPts val="1400"/>
              <a:buFont typeface="Arial"/>
              <a:buNone/>
            </a:pPr>
            <a:endParaRPr lang="en" sz="1200" dirty="0">
              <a:solidFill>
                <a:schemeClr val="dk1"/>
              </a:solidFill>
              <a:latin typeface="Calibri"/>
              <a:cs typeface="Calibri"/>
              <a:sym typeface="Calibri"/>
            </a:endParaRPr>
          </a:p>
          <a:p>
            <a:pPr marL="0" indent="0">
              <a:buClr>
                <a:schemeClr val="dk1"/>
              </a:buClr>
              <a:buSzPts val="1400"/>
              <a:buNone/>
            </a:pPr>
            <a:r>
              <a:rPr lang="en-US" sz="1200" b="1" dirty="0">
                <a:solidFill>
                  <a:srgbClr val="404040"/>
                </a:solidFill>
                <a:latin typeface="Calibri"/>
                <a:ea typeface="Calibri"/>
                <a:cs typeface="Calibri"/>
                <a:sym typeface="Calibri"/>
              </a:rPr>
              <a:t>REVIEWER COMMENTS</a:t>
            </a:r>
            <a:r>
              <a:rPr lang="en-US" dirty="0">
                <a:solidFill>
                  <a:srgbClr val="404040"/>
                </a:solidFill>
                <a:latin typeface="Calibri"/>
                <a:ea typeface="Calibri"/>
                <a:cs typeface="Calibri"/>
                <a:sym typeface="Calibri"/>
              </a:rPr>
              <a:t>:</a:t>
            </a:r>
          </a:p>
          <a:p>
            <a:pPr marL="0" lvl="0" indent="0" algn="l" rtl="0">
              <a:spcBef>
                <a:spcPts val="0"/>
              </a:spcBef>
              <a:spcAft>
                <a:spcPts val="0"/>
              </a:spcAft>
              <a:buClr>
                <a:schemeClr val="dk1"/>
              </a:buClr>
              <a:buSzPts val="1400"/>
              <a:buFont typeface="Arial"/>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46477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Similar to previous Lab comments: layout  steps/Process for the lab</a:t>
            </a:r>
          </a:p>
        </p:txBody>
      </p:sp>
    </p:spTree>
    <p:extLst>
      <p:ext uri="{BB962C8B-B14F-4D97-AF65-F5344CB8AC3E}">
        <p14:creationId xmlns:p14="http://schemas.microsoft.com/office/powerpoint/2010/main" val="1685958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endParaRPr lang="en-US" dirty="0"/>
          </a:p>
          <a:p>
            <a:pPr marL="158750" indent="0">
              <a:buNone/>
            </a:pPr>
            <a:endParaRPr lang="en-US" dirty="0"/>
          </a:p>
          <a:p>
            <a:pPr marL="158750" indent="0">
              <a:buNone/>
            </a:pPr>
            <a:r>
              <a:rPr lang="en-US" dirty="0"/>
              <a:t>PB: Need a slide in front of this that sections this as Day 3 and reviews what was learned the day before and asks whether there are any questions.</a:t>
            </a:r>
          </a:p>
          <a:p>
            <a:pPr marL="158750" indent="0">
              <a:buNone/>
            </a:pPr>
            <a:endParaRPr lang="en-US" dirty="0"/>
          </a:p>
        </p:txBody>
      </p:sp>
    </p:spTree>
    <p:extLst>
      <p:ext uri="{BB962C8B-B14F-4D97-AF65-F5344CB8AC3E}">
        <p14:creationId xmlns:p14="http://schemas.microsoft.com/office/powerpoint/2010/main" val="15760118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b="1" dirty="0"/>
          </a:p>
          <a:p>
            <a:pPr marL="158750" indent="0">
              <a:buNone/>
            </a:pPr>
            <a:endParaRPr lang="en-US" dirty="0"/>
          </a:p>
          <a:p>
            <a:pPr marL="158750" indent="0">
              <a:buNone/>
            </a:pPr>
            <a:endParaRPr lang="en-US" dirty="0"/>
          </a:p>
          <a:p>
            <a:pPr marL="158750" indent="0">
              <a:buNone/>
            </a:pPr>
            <a:endParaRPr lang="en-US"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Similar format: Hide bullets, ask the group the question first</a:t>
            </a:r>
          </a:p>
        </p:txBody>
      </p:sp>
    </p:spTree>
    <p:extLst>
      <p:ext uri="{BB962C8B-B14F-4D97-AF65-F5344CB8AC3E}">
        <p14:creationId xmlns:p14="http://schemas.microsoft.com/office/powerpoint/2010/main" val="3329578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0431013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06976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688129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4725172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721229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Similar to previous Lab comments: layout  steps/Process for the lab</a:t>
            </a:r>
          </a:p>
          <a:p>
            <a:pPr marL="158750" indent="0">
              <a:buNone/>
            </a:pPr>
            <a:endParaRPr lang="en-US" dirty="0"/>
          </a:p>
        </p:txBody>
      </p:sp>
    </p:spTree>
    <p:extLst>
      <p:ext uri="{BB962C8B-B14F-4D97-AF65-F5344CB8AC3E}">
        <p14:creationId xmlns:p14="http://schemas.microsoft.com/office/powerpoint/2010/main" val="2537171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0f9c26786_0_1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200" b="1" dirty="0">
                <a:solidFill>
                  <a:schemeClr val="dk1"/>
                </a:solidFill>
                <a:latin typeface="Calibri"/>
                <a:ea typeface="Calibri"/>
                <a:cs typeface="Calibri"/>
                <a:sym typeface="Calibri"/>
              </a:rPr>
              <a:t>INSTRUCTOR NOTES:</a:t>
            </a: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dirty="0">
                <a:solidFill>
                  <a:schemeClr val="dk1"/>
                </a:solidFill>
                <a:latin typeface="Calibri"/>
                <a:ea typeface="Calibri"/>
                <a:cs typeface="Calibri"/>
                <a:sym typeface="Calibri"/>
              </a:rPr>
              <a:t>Examples...</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dirty="0">
                <a:solidFill>
                  <a:schemeClr val="dk1"/>
                </a:solidFill>
                <a:latin typeface="Calibri"/>
                <a:ea typeface="Calibri"/>
                <a:cs typeface="Calibri"/>
                <a:sym typeface="Calibri"/>
              </a:rPr>
              <a:t>Learning Python will let you….</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dirty="0">
                <a:solidFill>
                  <a:schemeClr val="dk1"/>
                </a:solidFill>
                <a:latin typeface="Calibri"/>
                <a:ea typeface="Calibri"/>
                <a:cs typeface="Calibri"/>
                <a:sym typeface="Calibri"/>
              </a:rPr>
              <a:t>You’ll be learning Python so that you can work on XYZ project…</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dirty="0">
                <a:solidFill>
                  <a:schemeClr val="dk1"/>
                </a:solidFill>
                <a:latin typeface="Calibri"/>
                <a:ea typeface="Calibri"/>
                <a:cs typeface="Calibri"/>
                <a:sym typeface="Calibri"/>
              </a:rPr>
              <a:t>Your organization will be using Python in its upcoming digital transformation project... </a:t>
            </a:r>
          </a:p>
          <a:p>
            <a:pPr marL="0" lvl="0" indent="0" algn="l" rtl="0">
              <a:spcBef>
                <a:spcPts val="0"/>
              </a:spcBef>
              <a:spcAft>
                <a:spcPts val="0"/>
              </a:spcAft>
              <a:buNone/>
            </a:pPr>
            <a:endParaRPr lang="en" sz="1200" b="1" dirty="0">
              <a:solidFill>
                <a:schemeClr val="dk1"/>
              </a:solidFill>
              <a:latin typeface="Calibri"/>
              <a:ea typeface="Calibri"/>
              <a:cs typeface="Calibri"/>
              <a:sym typeface="Calibri"/>
            </a:endParaRPr>
          </a:p>
          <a:p>
            <a:pPr marL="0" lvl="0" indent="0" algn="l" rtl="0">
              <a:spcBef>
                <a:spcPts val="0"/>
              </a:spcBef>
              <a:spcAft>
                <a:spcPts val="0"/>
              </a:spcAft>
              <a:buNone/>
            </a:pPr>
            <a:endParaRPr lang="en" sz="1200" b="1" dirty="0">
              <a:solidFill>
                <a:schemeClr val="dk1"/>
              </a:solidFill>
              <a:latin typeface="Calibri"/>
              <a:ea typeface="Calibri"/>
              <a:cs typeface="Calibri"/>
              <a:sym typeface="Calibri"/>
            </a:endParaRPr>
          </a:p>
          <a:p>
            <a:pPr marL="0" lvl="0" indent="0">
              <a:buNone/>
            </a:pPr>
            <a:r>
              <a:rPr lang="en-US" sz="1200" b="1" dirty="0">
                <a:solidFill>
                  <a:srgbClr val="404040"/>
                </a:solidFill>
                <a:latin typeface="Calibri"/>
                <a:ea typeface="Calibri"/>
                <a:cs typeface="Calibri"/>
                <a:sym typeface="Calibri"/>
              </a:rPr>
              <a:t>REVIEWER COMMENTS</a:t>
            </a:r>
            <a:endParaRPr sz="1200" b="1" dirty="0">
              <a:solidFill>
                <a:schemeClr val="dk1"/>
              </a:solidFill>
              <a:latin typeface="Calibri"/>
              <a:ea typeface="Calibri"/>
              <a:cs typeface="Calibri"/>
              <a:sym typeface="Calibri"/>
            </a:endParaRPr>
          </a:p>
        </p:txBody>
      </p:sp>
      <p:sp>
        <p:nvSpPr>
          <p:cNvPr id="291" name="Google Shape;291;ge0f9c2678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934962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b="1" dirty="0"/>
          </a:p>
          <a:p>
            <a:pPr marL="158750" indent="0">
              <a:buNone/>
            </a:pPr>
            <a:r>
              <a:rPr lang="en-US" dirty="0"/>
              <a:t>PB: Question: When should you consider Test Driven Development?</a:t>
            </a:r>
          </a:p>
        </p:txBody>
      </p:sp>
    </p:spTree>
    <p:extLst>
      <p:ext uri="{BB962C8B-B14F-4D97-AF65-F5344CB8AC3E}">
        <p14:creationId xmlns:p14="http://schemas.microsoft.com/office/powerpoint/2010/main" val="1299824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0834625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6439465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Similar to previous Lab comments: layout  steps/Process for the lab</a:t>
            </a:r>
          </a:p>
          <a:p>
            <a:pPr marL="158750" indent="0">
              <a:buNone/>
            </a:pPr>
            <a:endParaRPr lang="en-US" dirty="0"/>
          </a:p>
        </p:txBody>
      </p:sp>
    </p:spTree>
    <p:extLst>
      <p:ext uri="{BB962C8B-B14F-4D97-AF65-F5344CB8AC3E}">
        <p14:creationId xmlns:p14="http://schemas.microsoft.com/office/powerpoint/2010/main" val="20141710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109211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3195627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4338991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1744325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Instructor notes are needed to discuss this slide</a:t>
            </a:r>
          </a:p>
        </p:txBody>
      </p:sp>
    </p:spTree>
    <p:extLst>
      <p:ext uri="{BB962C8B-B14F-4D97-AF65-F5344CB8AC3E}">
        <p14:creationId xmlns:p14="http://schemas.microsoft.com/office/powerpoint/2010/main" val="1107650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0f9c26786_0_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INSTRUCTOR NOTES:</a:t>
            </a:r>
            <a:endParaRPr sz="12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dirty="0">
                <a:solidFill>
                  <a:srgbClr val="404040"/>
                </a:solidFill>
                <a:latin typeface="Calibri"/>
                <a:ea typeface="Calibri"/>
                <a:cs typeface="Calibri"/>
                <a:sym typeface="Calibri"/>
              </a:rPr>
              <a:t>Script:</a:t>
            </a:r>
            <a:r>
              <a:rPr lang="en" sz="1200" dirty="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p>
          <a:p>
            <a:pPr marL="0" lvl="0" indent="0" algn="l" rtl="0">
              <a:spcBef>
                <a:spcPts val="0"/>
              </a:spcBef>
              <a:spcAft>
                <a:spcPts val="0"/>
              </a:spcAft>
              <a:buClr>
                <a:schemeClr val="dk1"/>
              </a:buClr>
              <a:buSzPts val="1100"/>
              <a:buFont typeface="Arial"/>
              <a:buNone/>
            </a:pPr>
            <a:endParaRPr lang="en" sz="1200" dirty="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dirty="0">
                <a:solidFill>
                  <a:srgbClr val="404040"/>
                </a:solidFill>
                <a:latin typeface="Calibri"/>
                <a:ea typeface="Calibri"/>
                <a:cs typeface="Calibri"/>
                <a:sym typeface="Calibri"/>
              </a:rPr>
              <a:t>REVIEWER COMMENTS</a:t>
            </a:r>
            <a:r>
              <a:rPr lang="en" sz="1200" dirty="0">
                <a:solidFill>
                  <a:srgbClr val="404040"/>
                </a:solidFill>
                <a:latin typeface="Calibri"/>
                <a:ea typeface="Calibri"/>
                <a:cs typeface="Calibri"/>
                <a:sym typeface="Calibri"/>
              </a:rPr>
              <a:t>:</a:t>
            </a:r>
          </a:p>
          <a:p>
            <a:pPr marL="0" lvl="0" indent="0" algn="l" rtl="0">
              <a:spcBef>
                <a:spcPts val="0"/>
              </a:spcBef>
              <a:spcAft>
                <a:spcPts val="0"/>
              </a:spcAft>
              <a:buClr>
                <a:schemeClr val="dk1"/>
              </a:buClr>
              <a:buSzPts val="1100"/>
              <a:buFont typeface="Arial"/>
              <a:buNone/>
            </a:pPr>
            <a:endParaRPr lang="en" sz="1200" dirty="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dirty="0">
                <a:solidFill>
                  <a:srgbClr val="404040"/>
                </a:solidFill>
                <a:latin typeface="Calibri"/>
                <a:ea typeface="Calibri"/>
                <a:cs typeface="Calibri"/>
                <a:sym typeface="Calibri"/>
              </a:rPr>
              <a:t>PB: </a:t>
            </a:r>
            <a:r>
              <a:rPr lang="en" dirty="0">
                <a:sym typeface="Calibri"/>
              </a:rPr>
              <a:t>Is this slide needed since it is the same cohort from session 1</a:t>
            </a:r>
            <a:r>
              <a:rPr lang="en" sz="1200" dirty="0">
                <a:solidFill>
                  <a:srgbClr val="404040"/>
                </a:solidFill>
                <a:latin typeface="Calibri"/>
                <a:ea typeface="Calibri"/>
                <a:cs typeface="Calibri"/>
                <a:sym typeface="Calibri"/>
              </a:rPr>
              <a:t>?</a:t>
            </a:r>
          </a:p>
        </p:txBody>
      </p:sp>
      <p:sp>
        <p:nvSpPr>
          <p:cNvPr id="299" name="Google Shape;299;ge0f9c2678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962876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9576752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2624132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4379453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Similar to previous Lab comments: layout  steps/Process for the lab</a:t>
            </a:r>
          </a:p>
          <a:p>
            <a:pPr marL="158750" indent="0">
              <a:buNone/>
            </a:pPr>
            <a:endParaRPr lang="en-US" dirty="0"/>
          </a:p>
        </p:txBody>
      </p:sp>
    </p:spTree>
    <p:extLst>
      <p:ext uri="{BB962C8B-B14F-4D97-AF65-F5344CB8AC3E}">
        <p14:creationId xmlns:p14="http://schemas.microsoft.com/office/powerpoint/2010/main" val="8649533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3609451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5112125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Similar to previous Lab comments: layout  steps/Process for the lab</a:t>
            </a:r>
          </a:p>
          <a:p>
            <a:endParaRPr lang="en-US" dirty="0"/>
          </a:p>
        </p:txBody>
      </p:sp>
    </p:spTree>
    <p:extLst>
      <p:ext uri="{BB962C8B-B14F-4D97-AF65-F5344CB8AC3E}">
        <p14:creationId xmlns:p14="http://schemas.microsoft.com/office/powerpoint/2010/main" val="37578458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4699245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810661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0f9c26786_0_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INSTRUCTOR NOTES:</a:t>
            </a:r>
            <a:endParaRPr sz="12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Script:</a:t>
            </a:r>
            <a:r>
              <a:rPr lang="en" sz="1200" dirty="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r>
              <a:rPr lang="en" sz="1200" dirty="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p>
          <a:p>
            <a:pPr marL="0" lvl="0" indent="0" algn="l" rtl="0">
              <a:spcBef>
                <a:spcPts val="0"/>
              </a:spcBef>
              <a:spcAft>
                <a:spcPts val="0"/>
              </a:spcAft>
              <a:buClr>
                <a:schemeClr val="dk1"/>
              </a:buClr>
              <a:buSzPts val="2800"/>
              <a:buFont typeface="Arial"/>
              <a:buNone/>
            </a:pPr>
            <a:endParaRPr lang="en" sz="1200" b="1" dirty="0">
              <a:solidFill>
                <a:srgbClr val="595959"/>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r>
              <a:rPr lang="en" sz="1200" b="1" dirty="0">
                <a:solidFill>
                  <a:srgbClr val="595959"/>
                </a:solidFill>
                <a:latin typeface="Calibri"/>
                <a:ea typeface="Calibri"/>
                <a:cs typeface="Calibri"/>
                <a:sym typeface="Calibri"/>
              </a:rPr>
              <a:t>REVIEWER COMMENTS:</a:t>
            </a:r>
            <a:endParaRPr lang="en" sz="1200" dirty="0">
              <a:solidFill>
                <a:srgbClr val="595959"/>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endParaRPr lang="en" sz="1200" b="1" dirty="0">
              <a:solidFill>
                <a:srgbClr val="595959"/>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r>
              <a:rPr lang="en" sz="1200" b="1" dirty="0">
                <a:solidFill>
                  <a:srgbClr val="595959"/>
                </a:solidFill>
                <a:latin typeface="Calibri"/>
                <a:ea typeface="Calibri"/>
                <a:cs typeface="Calibri"/>
                <a:sym typeface="Calibri"/>
              </a:rPr>
              <a:t>PB: </a:t>
            </a:r>
            <a:r>
              <a:rPr lang="en" sz="1200" dirty="0">
                <a:solidFill>
                  <a:srgbClr val="595959"/>
                </a:solidFill>
                <a:latin typeface="Calibri"/>
                <a:ea typeface="Calibri"/>
                <a:cs typeface="Calibri"/>
                <a:sym typeface="Calibri"/>
              </a:rPr>
              <a:t>This might be an opportunity to ask the class for examples</a:t>
            </a:r>
            <a:endParaRPr sz="1200" dirty="0">
              <a:solidFill>
                <a:schemeClr val="dk1"/>
              </a:solidFill>
              <a:latin typeface="Calibri"/>
              <a:ea typeface="Calibri"/>
              <a:cs typeface="Calibri"/>
              <a:sym typeface="Calibri"/>
            </a:endParaRPr>
          </a:p>
        </p:txBody>
      </p:sp>
      <p:sp>
        <p:nvSpPr>
          <p:cNvPr id="349" name="Google Shape;349;ge0f9c2678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Similar to previous Lab comments: layout  steps/Process for the lab</a:t>
            </a:r>
          </a:p>
          <a:p>
            <a:pPr marL="158750" indent="0">
              <a:buNone/>
            </a:pPr>
            <a:endParaRPr lang="en-US" dirty="0"/>
          </a:p>
        </p:txBody>
      </p:sp>
    </p:spTree>
    <p:extLst>
      <p:ext uri="{BB962C8B-B14F-4D97-AF65-F5344CB8AC3E}">
        <p14:creationId xmlns:p14="http://schemas.microsoft.com/office/powerpoint/2010/main" val="11965889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INSTRUCTOR NOTES:</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a:p>
          <a:p>
            <a:pPr marL="0" lvl="0" indent="0" algn="l" rtl="0">
              <a:spcBef>
                <a:spcPts val="0"/>
              </a:spcBef>
              <a:spcAft>
                <a:spcPts val="0"/>
              </a:spcAft>
              <a:buNone/>
            </a:pPr>
            <a:r>
              <a:rPr lang="en-US" b="1"/>
              <a:t>REVIEWER </a:t>
            </a:r>
            <a:r>
              <a:rPr lang="en-US" b="1" dirty="0"/>
              <a:t>COMMENTS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PB: I would like to see a slide or two before this that: 1) summarizes the last three days and affords the opportunity for general wrap up comments from the students, 2) emphasizes the importance of taking the post Skills online courses to reenforce what has been taught and will help as a reference to retain many of the things discussed in class.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176131a78_6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INSTRUCTOR NOTES:</a:t>
            </a:r>
            <a:endParaRPr sz="12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Script:</a:t>
            </a:r>
            <a:r>
              <a:rPr lang="en" sz="1200" dirty="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200" dirty="0">
                <a:solidFill>
                  <a:schemeClr val="dk1"/>
                </a:solidFill>
                <a:latin typeface="Calibri"/>
                <a:ea typeface="Calibri"/>
                <a:cs typeface="Calibri"/>
                <a:sym typeface="Calibri"/>
              </a:rPr>
            </a:br>
            <a:br>
              <a:rPr lang="en" sz="1200" dirty="0">
                <a:solidFill>
                  <a:schemeClr val="dk1"/>
                </a:solidFill>
                <a:latin typeface="Calibri"/>
                <a:ea typeface="Calibri"/>
                <a:cs typeface="Calibri"/>
                <a:sym typeface="Calibri"/>
              </a:rPr>
            </a:br>
            <a:r>
              <a:rPr lang="en" sz="1200" dirty="0">
                <a:solidFill>
                  <a:schemeClr val="dk1"/>
                </a:solidFill>
                <a:latin typeface="Calibri"/>
                <a:ea typeface="Calibri"/>
                <a:cs typeface="Calibri"/>
                <a:sym typeface="Calibri"/>
              </a:rPr>
              <a:t>Also, I want to demonstrate the timer and confirm that everyone can see it. </a:t>
            </a:r>
            <a:r>
              <a:rPr lang="en" sz="1200" dirty="0" err="1">
                <a:solidFill>
                  <a:schemeClr val="dk1"/>
                </a:solidFill>
                <a:latin typeface="Calibri"/>
                <a:ea typeface="Calibri"/>
                <a:cs typeface="Calibri"/>
                <a:sym typeface="Calibri"/>
              </a:rPr>
              <a:t>EggTimer</a:t>
            </a:r>
            <a:r>
              <a:rPr lang="en" sz="1200" dirty="0">
                <a:solidFill>
                  <a:schemeClr val="dk1"/>
                </a:solidFill>
                <a:latin typeface="Calibri"/>
                <a:ea typeface="Calibri"/>
                <a:cs typeface="Calibri"/>
                <a:sym typeface="Calibri"/>
              </a:rPr>
              <a:t> is a good timer - </a:t>
            </a:r>
            <a:r>
              <a:rPr lang="en" sz="1200" dirty="0">
                <a:solidFill>
                  <a:schemeClr val="dk1"/>
                </a:solidFill>
                <a:latin typeface="Calibri"/>
                <a:ea typeface="Calibri"/>
                <a:cs typeface="Calibri"/>
                <a:sym typeface="Calibri"/>
                <a:hlinkClick r:id="rId3"/>
              </a:rPr>
              <a:t>https://e.ggtimer.com/</a:t>
            </a:r>
            <a:endParaRPr lang="en" sz="1200" dirty="0">
              <a:solidFill>
                <a:schemeClr val="dk1"/>
              </a:solidFill>
              <a:latin typeface="Calibri"/>
              <a:ea typeface="Calibri"/>
              <a:cs typeface="Calibri"/>
              <a:sym typeface="Calibri"/>
            </a:endParaRPr>
          </a:p>
          <a:p>
            <a:pPr marL="0" lvl="0" indent="0" algn="l" rtl="0">
              <a:spcBef>
                <a:spcPts val="0"/>
              </a:spcBef>
              <a:spcAft>
                <a:spcPts val="0"/>
              </a:spcAft>
              <a:buNone/>
            </a:pPr>
            <a:endParaRPr lang="en"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REVIEWER COMMENTS:</a:t>
            </a:r>
          </a:p>
          <a:p>
            <a:pPr marL="0" lvl="0" indent="0" algn="l" rtl="0">
              <a:spcBef>
                <a:spcPts val="0"/>
              </a:spcBef>
              <a:spcAft>
                <a:spcPts val="0"/>
              </a:spcAft>
              <a:buNone/>
            </a:pPr>
            <a:endParaRPr lang="en"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PB</a:t>
            </a:r>
            <a:r>
              <a:rPr lang="en" sz="1200" dirty="0">
                <a:solidFill>
                  <a:schemeClr val="dk1"/>
                </a:solidFill>
                <a:latin typeface="Calibri"/>
                <a:ea typeface="Calibri"/>
                <a:cs typeface="Calibri"/>
                <a:sym typeface="Calibri"/>
              </a:rPr>
              <a:t>: I also want to set the expectation that this is an interactive session and am expecting you to help me keep the course engaging by asking questions, offering comments and leaving your camera on so we can all be active participants in the class.</a:t>
            </a:r>
            <a:endParaRPr sz="1200" dirty="0">
              <a:solidFill>
                <a:schemeClr val="dk1"/>
              </a:solidFill>
              <a:latin typeface="Calibri"/>
              <a:ea typeface="Calibri"/>
              <a:cs typeface="Calibri"/>
              <a:sym typeface="Calibri"/>
            </a:endParaRPr>
          </a:p>
        </p:txBody>
      </p:sp>
      <p:sp>
        <p:nvSpPr>
          <p:cNvPr id="237" name="Google Shape;237;g12176131a78_6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176131a78_6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INSTRUCTOR NOTES:</a:t>
            </a:r>
            <a:endParaRPr sz="12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Script:</a:t>
            </a:r>
            <a:r>
              <a:rPr lang="en" sz="1200" dirty="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200" dirty="0">
                <a:solidFill>
                  <a:schemeClr val="dk1"/>
                </a:solidFill>
                <a:latin typeface="Calibri"/>
                <a:ea typeface="Calibri"/>
                <a:cs typeface="Calibri"/>
                <a:sym typeface="Calibri"/>
              </a:rPr>
            </a:br>
            <a:br>
              <a:rPr lang="en" sz="1200" dirty="0">
                <a:solidFill>
                  <a:schemeClr val="dk1"/>
                </a:solidFill>
                <a:latin typeface="Calibri"/>
                <a:ea typeface="Calibri"/>
                <a:cs typeface="Calibri"/>
                <a:sym typeface="Calibri"/>
              </a:rPr>
            </a:br>
            <a:r>
              <a:rPr lang="en" sz="1200" dirty="0">
                <a:solidFill>
                  <a:schemeClr val="dk1"/>
                </a:solidFill>
                <a:latin typeface="Calibri"/>
                <a:ea typeface="Calibri"/>
                <a:cs typeface="Calibri"/>
                <a:sym typeface="Calibri"/>
              </a:rPr>
              <a:t>Also, I want to demonstrate the timer and confirm that everyone can see it. </a:t>
            </a:r>
            <a:r>
              <a:rPr lang="en" sz="1200" dirty="0" err="1">
                <a:solidFill>
                  <a:schemeClr val="dk1"/>
                </a:solidFill>
                <a:latin typeface="Calibri"/>
                <a:ea typeface="Calibri"/>
                <a:cs typeface="Calibri"/>
                <a:sym typeface="Calibri"/>
              </a:rPr>
              <a:t>EggTimer</a:t>
            </a:r>
            <a:r>
              <a:rPr lang="en" sz="1200" dirty="0">
                <a:solidFill>
                  <a:schemeClr val="dk1"/>
                </a:solidFill>
                <a:latin typeface="Calibri"/>
                <a:ea typeface="Calibri"/>
                <a:cs typeface="Calibri"/>
                <a:sym typeface="Calibri"/>
              </a:rPr>
              <a:t> is a good timer - </a:t>
            </a:r>
            <a:r>
              <a:rPr lang="en" sz="1200" dirty="0">
                <a:solidFill>
                  <a:schemeClr val="dk1"/>
                </a:solidFill>
                <a:latin typeface="Calibri"/>
                <a:ea typeface="Calibri"/>
                <a:cs typeface="Calibri"/>
                <a:sym typeface="Calibri"/>
                <a:hlinkClick r:id="rId3"/>
              </a:rPr>
              <a:t>https://e.ggtimer.com/</a:t>
            </a:r>
            <a:endParaRPr lang="en" sz="1200" dirty="0">
              <a:solidFill>
                <a:schemeClr val="dk1"/>
              </a:solidFill>
              <a:latin typeface="Calibri"/>
              <a:ea typeface="Calibri"/>
              <a:cs typeface="Calibri"/>
              <a:sym typeface="Calibri"/>
            </a:endParaRPr>
          </a:p>
          <a:p>
            <a:pPr marL="0" lvl="0" indent="0" algn="l" rtl="0">
              <a:spcBef>
                <a:spcPts val="0"/>
              </a:spcBef>
              <a:spcAft>
                <a:spcPts val="0"/>
              </a:spcAft>
              <a:buNone/>
            </a:pPr>
            <a:endParaRPr lang="en"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REVIEWER COMMENTS:</a:t>
            </a:r>
          </a:p>
          <a:p>
            <a:pPr marL="0" lvl="0" indent="0" algn="l" rtl="0">
              <a:spcBef>
                <a:spcPts val="0"/>
              </a:spcBef>
              <a:spcAft>
                <a:spcPts val="0"/>
              </a:spcAft>
              <a:buNone/>
            </a:pPr>
            <a:endParaRPr lang="en"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PB</a:t>
            </a:r>
            <a:r>
              <a:rPr lang="en" sz="1200" dirty="0">
                <a:solidFill>
                  <a:schemeClr val="dk1"/>
                </a:solidFill>
                <a:latin typeface="Calibri"/>
                <a:ea typeface="Calibri"/>
                <a:cs typeface="Calibri"/>
                <a:sym typeface="Calibri"/>
              </a:rPr>
              <a:t>: I also want to set the expectation that this is an interactive session and am expecting you to help me keep the course engaging by asking questions, offering comments and leaving your camera on so we can all be active participants in the class.</a:t>
            </a:r>
            <a:endParaRPr sz="1200" dirty="0">
              <a:solidFill>
                <a:schemeClr val="dk1"/>
              </a:solidFill>
              <a:latin typeface="Calibri"/>
              <a:ea typeface="Calibri"/>
              <a:cs typeface="Calibri"/>
              <a:sym typeface="Calibri"/>
            </a:endParaRPr>
          </a:p>
        </p:txBody>
      </p:sp>
      <p:sp>
        <p:nvSpPr>
          <p:cNvPr id="237" name="Google Shape;237;g12176131a78_6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246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4" name="Google Shape;74;p1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9"/>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9"/>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8" name="Google Shape;7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114" name="Google Shape;114;p2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4"/>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4"/>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8" name="Google Shape;118;p24"/>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9" name="Google Shape;11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kills Gradient" type="tx">
  <p:cSld name="Skills Gradient">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116197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kills content slide 1 1">
  <p:cSld name="Skills content slide 1 1">
    <p:bg>
      <p:bgPr>
        <a:solidFill>
          <a:schemeClr val="lt1"/>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58" name="Google Shape;58;p15"/>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2" name="Google Shape;6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025976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 column 2">
  <p:cSld name="3 column 2">
    <p:bg>
      <p:bgPr>
        <a:solidFill>
          <a:srgbClr val="000000"/>
        </a:solid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5" name="Google Shape;65;p1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6"/>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69" name="Google Shape;69;p16"/>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70" name="Google Shape;70;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87709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 column 2 1">
  <p:cSld name="3 column 2 1">
    <p:bg>
      <p:bgPr>
        <a:solidFill>
          <a:schemeClr val="lt1"/>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73" name="Google Shape;73;p1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77" name="Google Shape;77;p17"/>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78" name="Google Shape;7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0610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mputer right">
  <p:cSld name="Computer right">
    <p:bg>
      <p:bgPr>
        <a:solidFill>
          <a:srgbClr val="000000"/>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81" name="Google Shape;81;p18"/>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82" name="Google Shape;82;p18"/>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83" name="Google Shape;83;p18"/>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extLst>
      <p:ext uri="{BB962C8B-B14F-4D97-AF65-F5344CB8AC3E}">
        <p14:creationId xmlns:p14="http://schemas.microsoft.com/office/powerpoint/2010/main" val="752765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mputer right 1">
  <p:cSld name="Computer right 1">
    <p:bg>
      <p:bgPr>
        <a:solidFill>
          <a:srgbClr val="000000"/>
        </a:solid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86" name="Google Shape;86;p19"/>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87" name="Google Shape;87;p19"/>
          <p:cNvPicPr preferRelativeResize="0"/>
          <p:nvPr/>
        </p:nvPicPr>
        <p:blipFill>
          <a:blip r:embed="rId2">
            <a:alphaModFix/>
          </a:blip>
          <a:stretch>
            <a:fillRect/>
          </a:stretch>
        </p:blipFill>
        <p:spPr>
          <a:xfrm>
            <a:off x="948098" y="937700"/>
            <a:ext cx="7247804" cy="4592673"/>
          </a:xfrm>
          <a:prstGeom prst="rect">
            <a:avLst/>
          </a:prstGeom>
          <a:noFill/>
          <a:ln>
            <a:noFill/>
          </a:ln>
        </p:spPr>
      </p:pic>
    </p:spTree>
    <p:extLst>
      <p:ext uri="{BB962C8B-B14F-4D97-AF65-F5344CB8AC3E}">
        <p14:creationId xmlns:p14="http://schemas.microsoft.com/office/powerpoint/2010/main" val="28851456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mart phone right 1">
  <p:cSld name="Smart phone right 1">
    <p:bg>
      <p:bgPr>
        <a:solidFill>
          <a:srgbClr val="000000"/>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90" name="Google Shape;90;p20"/>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91" name="Google Shape;91;p20"/>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92" name="Google Shape;92;p20"/>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93" name="Google Shape;93;p20"/>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20"/>
          <p:cNvPicPr preferRelativeResize="0"/>
          <p:nvPr/>
        </p:nvPicPr>
        <p:blipFill>
          <a:blip r:embed="rId2">
            <a:alphaModFix/>
          </a:blip>
          <a:stretch>
            <a:fillRect/>
          </a:stretch>
        </p:blipFill>
        <p:spPr>
          <a:xfrm>
            <a:off x="4800975" y="549550"/>
            <a:ext cx="3676650" cy="7450326"/>
          </a:xfrm>
          <a:prstGeom prst="rect">
            <a:avLst/>
          </a:prstGeom>
          <a:noFill/>
          <a:ln>
            <a:noFill/>
          </a:ln>
        </p:spPr>
      </p:pic>
    </p:spTree>
    <p:extLst>
      <p:ext uri="{BB962C8B-B14F-4D97-AF65-F5344CB8AC3E}">
        <p14:creationId xmlns:p14="http://schemas.microsoft.com/office/powerpoint/2010/main" val="14958716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_1 1">
  <p:cSld name="TITLE_1 1">
    <p:bg>
      <p:bgPr>
        <a:solidFill>
          <a:srgbClr val="000000"/>
        </a:solid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97" name="Google Shape;97;p21"/>
          <p:cNvGrpSpPr/>
          <p:nvPr/>
        </p:nvGrpSpPr>
        <p:grpSpPr>
          <a:xfrm>
            <a:off x="4870456" y="830752"/>
            <a:ext cx="4589518" cy="4887574"/>
            <a:chOff x="3458352" y="512656"/>
            <a:chExt cx="5769350" cy="5951747"/>
          </a:xfrm>
        </p:grpSpPr>
        <p:pic>
          <p:nvPicPr>
            <p:cNvPr id="98" name="Google Shape;98;p2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99" name="Google Shape;99;p2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00" name="Google Shape;100;p21"/>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21"/>
          <p:cNvPicPr preferRelativeResize="0"/>
          <p:nvPr/>
        </p:nvPicPr>
        <p:blipFill>
          <a:blip r:embed="rId3">
            <a:alphaModFix/>
          </a:blip>
          <a:stretch>
            <a:fillRect/>
          </a:stretch>
        </p:blipFill>
        <p:spPr>
          <a:xfrm>
            <a:off x="9533954" y="4458500"/>
            <a:ext cx="1338247" cy="290925"/>
          </a:xfrm>
          <a:prstGeom prst="rect">
            <a:avLst/>
          </a:prstGeom>
          <a:noFill/>
          <a:ln>
            <a:noFill/>
          </a:ln>
        </p:spPr>
      </p:pic>
      <p:sp>
        <p:nvSpPr>
          <p:cNvPr id="104" name="Google Shape;10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865681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kills Gradient" type="tx">
  <p:cSld name="Skills Gradient">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4474686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Flow Gradient">
  <p:cSld name="Flow Gradient">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160229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ck" type="title">
  <p:cSld name="Black">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321381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Flow content slide">
  <p:cSld name="Flow content slide">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717953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kills content slide">
  <p:cSld name="Skills content slide">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03952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kills content slide 1">
  <p:cSld name="Skills content slide 1">
    <p:bg>
      <p:bgPr>
        <a:solidFill>
          <a:srgbClr val="000000"/>
        </a:solidFill>
        <a:effectLst/>
      </p:bgPr>
    </p:bg>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4" name="Google Shape;74;p1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9"/>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9"/>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8" name="Google Shape;7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20132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kills content slide 1 1">
  <p:cSld name="Skills content slide 1 1">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28489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 column">
  <p:cSld name="3 column">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590651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 column 1">
  <p:cSld name="3 column 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856438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column 2">
  <p:cSld name="3 column 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33162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column 2 1">
  <p:cSld name="3 column 2 1">
    <p:bg>
      <p:bgPr>
        <a:solidFill>
          <a:schemeClr val="lt1"/>
        </a:solid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114" name="Google Shape;114;p2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4"/>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4"/>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8" name="Google Shape;118;p24"/>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9" name="Google Shape;11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432815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 column 1 1">
  <p:cSld name="3 column 1 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370347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Flow content slide 2">
  <p:cSld name="Flow content slide 2">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595601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mputer right">
  <p:cSld name="Computer right">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extLst>
      <p:ext uri="{BB962C8B-B14F-4D97-AF65-F5344CB8AC3E}">
        <p14:creationId xmlns:p14="http://schemas.microsoft.com/office/powerpoint/2010/main" val="26278145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mputer right 1">
  <p:cSld name="Computer right 1">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extLst>
      <p:ext uri="{BB962C8B-B14F-4D97-AF65-F5344CB8AC3E}">
        <p14:creationId xmlns:p14="http://schemas.microsoft.com/office/powerpoint/2010/main" val="22395820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mart phone right 1">
  <p:cSld name="Smart phone right 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extLst>
      <p:ext uri="{BB962C8B-B14F-4D97-AF65-F5344CB8AC3E}">
        <p14:creationId xmlns:p14="http://schemas.microsoft.com/office/powerpoint/2010/main" val="2893331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_1">
  <p:cSld name="TITLE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extLst>
      <p:ext uri="{BB962C8B-B14F-4D97-AF65-F5344CB8AC3E}">
        <p14:creationId xmlns:p14="http://schemas.microsoft.com/office/powerpoint/2010/main" val="37474601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_2">
  <p:cSld name="TITLE_2">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832835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_1 1">
  <p:cSld name="TITLE_1 1">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extLst>
      <p:ext uri="{BB962C8B-B14F-4D97-AF65-F5344CB8AC3E}">
        <p14:creationId xmlns:p14="http://schemas.microsoft.com/office/powerpoint/2010/main" val="25755744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_1 1 1">
  <p:cSld name="TITLE_1 1 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744948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41784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ide_Callout_Pink 1">
  <p:cSld name="Side_Callout_Pink 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592300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11123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01005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709259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1885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2" r:id="rId22"/>
    <p:sldLayoutId id="2147483683" r:id="rId23"/>
    <p:sldLayoutId id="2147483684"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chemeClr val="dk1"/>
              </a:buClr>
              <a:buSzPts val="5100"/>
              <a:buNone/>
              <a:defRPr sz="5100" b="1" i="0" u="none" strike="noStrike" cap="none">
                <a:solidFill>
                  <a:schemeClr val="dk1"/>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chemeClr val="dk1"/>
              </a:buClr>
              <a:buSzPts val="1500"/>
              <a:buNone/>
              <a:defRPr sz="1500" i="0" u="none" strike="noStrike" cap="none">
                <a:solidFill>
                  <a:schemeClr val="dk1"/>
                </a:solidFill>
              </a:defRPr>
            </a:lvl1pPr>
            <a:lvl2pPr marL="914400" marR="0" lvl="1" indent="-228600" algn="ctr" rtl="0">
              <a:lnSpc>
                <a:spcPct val="100000"/>
              </a:lnSpc>
              <a:spcBef>
                <a:spcPts val="0"/>
              </a:spcBef>
              <a:spcAft>
                <a:spcPts val="0"/>
              </a:spcAft>
              <a:buClr>
                <a:schemeClr val="dk1"/>
              </a:buClr>
              <a:buSzPts val="1500"/>
              <a:buNone/>
              <a:defRPr sz="1500" i="0" u="none" strike="noStrike" cap="none">
                <a:solidFill>
                  <a:schemeClr val="dk1"/>
                </a:solidFill>
              </a:defRPr>
            </a:lvl2pPr>
            <a:lvl3pPr marL="1371600" marR="0" lvl="2" indent="-228600" algn="ctr" rtl="0">
              <a:lnSpc>
                <a:spcPct val="100000"/>
              </a:lnSpc>
              <a:spcBef>
                <a:spcPts val="0"/>
              </a:spcBef>
              <a:spcAft>
                <a:spcPts val="0"/>
              </a:spcAft>
              <a:buClr>
                <a:schemeClr val="dk1"/>
              </a:buClr>
              <a:buSzPts val="1500"/>
              <a:buNone/>
              <a:defRPr sz="1500" i="0" u="none" strike="noStrike" cap="none">
                <a:solidFill>
                  <a:schemeClr val="dk1"/>
                </a:solidFill>
              </a:defRPr>
            </a:lvl3pPr>
            <a:lvl4pPr marL="1828800" marR="0" lvl="3" indent="-228600" algn="ctr" rtl="0">
              <a:lnSpc>
                <a:spcPct val="100000"/>
              </a:lnSpc>
              <a:spcBef>
                <a:spcPts val="0"/>
              </a:spcBef>
              <a:spcAft>
                <a:spcPts val="0"/>
              </a:spcAft>
              <a:buClr>
                <a:schemeClr val="dk1"/>
              </a:buClr>
              <a:buSzPts val="1500"/>
              <a:buNone/>
              <a:defRPr sz="1500" i="0" u="none" strike="noStrike" cap="none">
                <a:solidFill>
                  <a:schemeClr val="dk1"/>
                </a:solidFill>
              </a:defRPr>
            </a:lvl4pPr>
            <a:lvl5pPr marL="2286000" marR="0" lvl="4" indent="-228600" algn="ctr" rtl="0">
              <a:lnSpc>
                <a:spcPct val="100000"/>
              </a:lnSpc>
              <a:spcBef>
                <a:spcPts val="0"/>
              </a:spcBef>
              <a:spcAft>
                <a:spcPts val="0"/>
              </a:spcAft>
              <a:buClr>
                <a:schemeClr val="dk1"/>
              </a:buClr>
              <a:buSzPts val="1500"/>
              <a:buNone/>
              <a:defRPr sz="1500" i="0" u="none" strike="noStrike" cap="none">
                <a:solidFill>
                  <a:schemeClr val="dk1"/>
                </a:solidFill>
              </a:defRPr>
            </a:lvl5pPr>
            <a:lvl6pPr marL="2743200" marR="0" lvl="5" indent="-323850" algn="ctr" rtl="0">
              <a:lnSpc>
                <a:spcPct val="100000"/>
              </a:lnSpc>
              <a:spcBef>
                <a:spcPts val="0"/>
              </a:spcBef>
              <a:spcAft>
                <a:spcPts val="0"/>
              </a:spcAft>
              <a:buClr>
                <a:schemeClr val="dk1"/>
              </a:buClr>
              <a:buSzPts val="1500"/>
              <a:buChar char="•"/>
              <a:defRPr sz="1500" i="0" u="none" strike="noStrike" cap="none">
                <a:solidFill>
                  <a:schemeClr val="dk1"/>
                </a:solidFill>
              </a:defRPr>
            </a:lvl6pPr>
            <a:lvl7pPr marL="3200400" marR="0" lvl="6" indent="-323850" algn="ctr" rtl="0">
              <a:lnSpc>
                <a:spcPct val="100000"/>
              </a:lnSpc>
              <a:spcBef>
                <a:spcPts val="0"/>
              </a:spcBef>
              <a:spcAft>
                <a:spcPts val="0"/>
              </a:spcAft>
              <a:buClr>
                <a:schemeClr val="dk1"/>
              </a:buClr>
              <a:buSzPts val="1500"/>
              <a:buChar char="•"/>
              <a:defRPr sz="1500" i="0" u="none" strike="noStrike" cap="none">
                <a:solidFill>
                  <a:schemeClr val="dk1"/>
                </a:solidFill>
              </a:defRPr>
            </a:lvl7pPr>
            <a:lvl8pPr marL="3657600" marR="0" lvl="7" indent="-323850" algn="ctr" rtl="0">
              <a:lnSpc>
                <a:spcPct val="100000"/>
              </a:lnSpc>
              <a:spcBef>
                <a:spcPts val="0"/>
              </a:spcBef>
              <a:spcAft>
                <a:spcPts val="0"/>
              </a:spcAft>
              <a:buClr>
                <a:schemeClr val="dk1"/>
              </a:buClr>
              <a:buSzPts val="1500"/>
              <a:buChar char="•"/>
              <a:defRPr sz="1500" i="0" u="none" strike="noStrike" cap="none">
                <a:solidFill>
                  <a:schemeClr val="dk1"/>
                </a:solidFill>
              </a:defRPr>
            </a:lvl8pPr>
            <a:lvl9pPr marL="4114800" marR="0" lvl="8" indent="-323850" algn="ctr" rtl="0">
              <a:lnSpc>
                <a:spcPct val="100000"/>
              </a:lnSpc>
              <a:spcBef>
                <a:spcPts val="0"/>
              </a:spcBef>
              <a:spcAft>
                <a:spcPts val="0"/>
              </a:spcAft>
              <a:buClr>
                <a:schemeClr val="dk1"/>
              </a:buClr>
              <a:buSzPts val="1500"/>
              <a:buChar char="•"/>
              <a:defRPr sz="1500" i="0" u="none" strike="noStrike" cap="none">
                <a:solidFill>
                  <a:schemeClr val="dk1"/>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FFFFFF"/>
                </a:solidFill>
              </a:defRPr>
            </a:lvl1pPr>
            <a:lvl2pPr lvl="1" algn="r" rtl="0">
              <a:buNone/>
              <a:defRPr sz="1300">
                <a:solidFill>
                  <a:srgbClr val="FFFFFF"/>
                </a:solidFill>
              </a:defRPr>
            </a:lvl2pPr>
            <a:lvl3pPr lvl="2" algn="r" rtl="0">
              <a:buNone/>
              <a:defRPr sz="1300">
                <a:solidFill>
                  <a:srgbClr val="FFFFFF"/>
                </a:solidFill>
              </a:defRPr>
            </a:lvl3pPr>
            <a:lvl4pPr lvl="3" algn="r" rtl="0">
              <a:buNone/>
              <a:defRPr sz="1300">
                <a:solidFill>
                  <a:srgbClr val="FFFFFF"/>
                </a:solidFill>
              </a:defRPr>
            </a:lvl4pPr>
            <a:lvl5pPr lvl="4" algn="r" rtl="0">
              <a:buNone/>
              <a:defRPr sz="1300">
                <a:solidFill>
                  <a:srgbClr val="FFFFFF"/>
                </a:solidFill>
              </a:defRPr>
            </a:lvl5pPr>
            <a:lvl6pPr lvl="5" algn="r" rtl="0">
              <a:buNone/>
              <a:defRPr sz="1300">
                <a:solidFill>
                  <a:srgbClr val="FFFFFF"/>
                </a:solidFill>
              </a:defRPr>
            </a:lvl6pPr>
            <a:lvl7pPr lvl="6" algn="r" rtl="0">
              <a:buNone/>
              <a:defRPr sz="1300">
                <a:solidFill>
                  <a:srgbClr val="FFFFFF"/>
                </a:solidFill>
              </a:defRPr>
            </a:lvl7pPr>
            <a:lvl8pPr lvl="7" algn="r" rtl="0">
              <a:buNone/>
              <a:defRPr sz="1300">
                <a:solidFill>
                  <a:srgbClr val="FFFFFF"/>
                </a:solidFill>
              </a:defRPr>
            </a:lvl8pPr>
            <a:lvl9pPr lvl="8" algn="r" rtl="0">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71052808"/>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13431989"/>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50_8C5F2140.xml"/><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52_7121C1C8.xml"/><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56_E2D90E10.xml"/><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155_59C9DC40.xml"/><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5F_1CE3ABF9.xml"/><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5D_C83903FA.xml"/><Relationship Id="rId2" Type="http://schemas.openxmlformats.org/officeDocument/2006/relationships/notesSlide" Target="../notesSlides/notesSlide35.xml"/><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62_97CCC351.xml"/><Relationship Id="rId2" Type="http://schemas.openxmlformats.org/officeDocument/2006/relationships/notesSlide" Target="../notesSlides/notesSlide36.xml"/><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63_5F43FE0A.xml"/><Relationship Id="rId2" Type="http://schemas.openxmlformats.org/officeDocument/2006/relationships/notesSlide" Target="../notesSlides/notesSlide37.xml"/><Relationship Id="rId1" Type="http://schemas.openxmlformats.org/officeDocument/2006/relationships/slideLayout" Target="../slideLayouts/slideLayout50.xml"/><Relationship Id="rId4" Type="http://schemas.openxmlformats.org/officeDocument/2006/relationships/hyperlink" Target="https://nvie.com/posts/a-successful-git-branching-model/"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microsoft.com/office/2018/10/relationships/comments" Target="../comments/modernComment_166_F50E749F.xml"/><Relationship Id="rId2" Type="http://schemas.openxmlformats.org/officeDocument/2006/relationships/notesSlide" Target="../notesSlides/notesSlide39.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64_E7FA6F12.xml"/><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65_5377FB6D.xml"/><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168_C6CF965F.xml"/><Relationship Id="rId2" Type="http://schemas.openxmlformats.org/officeDocument/2006/relationships/notesSlide" Target="../notesSlides/notesSlide43.xml"/><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169_D2F00550.xml"/><Relationship Id="rId2" Type="http://schemas.openxmlformats.org/officeDocument/2006/relationships/notesSlide" Target="../notesSlides/notesSlide44.xml"/><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16A_AB4C7F11.xml"/><Relationship Id="rId2" Type="http://schemas.openxmlformats.org/officeDocument/2006/relationships/notesSlide" Target="../notesSlides/notesSlide45.xml"/><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16B_724FE47E.xml"/><Relationship Id="rId2" Type="http://schemas.openxmlformats.org/officeDocument/2006/relationships/notesSlide" Target="../notesSlides/notesSlide47.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3" Type="http://schemas.microsoft.com/office/2018/10/relationships/comments" Target="../comments/modernComment_171_7FD3EF0E.xml"/><Relationship Id="rId2" Type="http://schemas.openxmlformats.org/officeDocument/2006/relationships/notesSlide" Target="../notesSlides/notesSlide52.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175_A03E8D96.xml"/><Relationship Id="rId2" Type="http://schemas.openxmlformats.org/officeDocument/2006/relationships/notesSlide" Target="../notesSlides/notesSlide56.xml"/><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176_BF85D292.xml"/><Relationship Id="rId2" Type="http://schemas.openxmlformats.org/officeDocument/2006/relationships/notesSlide" Target="../notesSlides/notesSlide57.xml"/><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177_D9C40A3E.xml"/><Relationship Id="rId2" Type="http://schemas.openxmlformats.org/officeDocument/2006/relationships/notesSlide" Target="../notesSlides/notesSlide58.xml"/><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78_696C7915.xml"/><Relationship Id="rId2" Type="http://schemas.openxmlformats.org/officeDocument/2006/relationships/notesSlide" Target="../notesSlides/notesSlide59.xml"/><Relationship Id="rId1" Type="http://schemas.openxmlformats.org/officeDocument/2006/relationships/slideLayout" Target="../slideLayouts/slideLayout50.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png"/><Relationship Id="rId21" Type="http://schemas.openxmlformats.org/officeDocument/2006/relationships/image" Target="../media/image27.png"/><Relationship Id="rId34" Type="http://schemas.openxmlformats.org/officeDocument/2006/relationships/image" Target="../media/image40.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jp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46.png"/><Relationship Id="rId5" Type="http://schemas.openxmlformats.org/officeDocument/2006/relationships/image" Target="../media/image11.jp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2.png"/><Relationship Id="rId10" Type="http://schemas.openxmlformats.org/officeDocument/2006/relationships/image" Target="../media/image16.jpg"/><Relationship Id="rId19" Type="http://schemas.openxmlformats.org/officeDocument/2006/relationships/image" Target="../media/image25.png"/><Relationship Id="rId31" Type="http://schemas.openxmlformats.org/officeDocument/2006/relationships/image" Target="../media/image37.jp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 Id="rId8" Type="http://schemas.openxmlformats.org/officeDocument/2006/relationships/image" Target="../media/image14.png"/><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17A_498C2EA6.xml"/><Relationship Id="rId2" Type="http://schemas.openxmlformats.org/officeDocument/2006/relationships/notesSlide" Target="../notesSlides/notesSlide61.xml"/><Relationship Id="rId1" Type="http://schemas.openxmlformats.org/officeDocument/2006/relationships/slideLayout" Target="../slideLayouts/slideLayout5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4.xml"/></Relationships>
</file>

<file path=ppt/slides/_rels/slide68.xml.rels><?xml version="1.0" encoding="UTF-8" standalone="yes"?>
<Relationships xmlns="http://schemas.openxmlformats.org/package/2006/relationships"><Relationship Id="rId3" Type="http://schemas.microsoft.com/office/2018/10/relationships/comments" Target="../comments/modernComment_182_732CB0D.xml"/><Relationship Id="rId2" Type="http://schemas.openxmlformats.org/officeDocument/2006/relationships/notesSlide" Target="../notesSlides/notesSlide68.xml"/><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49.jpg"/><Relationship Id="rId4" Type="http://schemas.openxmlformats.org/officeDocument/2006/relationships/image" Target="../media/image48.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4.xml"/></Relationships>
</file>

<file path=ppt/slides/_rels/slide71.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18/10/relationships/comments" Target="../comments/modernComment_10D_0.xml"/><Relationship Id="rId7"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3.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t>Welcome</a:t>
            </a:r>
            <a:endParaRPr sz="2700" dirty="0"/>
          </a:p>
          <a:p>
            <a:pPr marL="0" lvl="0" indent="0" algn="l" rtl="0">
              <a:spcBef>
                <a:spcPts val="0"/>
              </a:spcBef>
              <a:spcAft>
                <a:spcPts val="0"/>
              </a:spcAft>
              <a:buNone/>
            </a:pPr>
            <a:r>
              <a:rPr lang="en" sz="4500" dirty="0"/>
              <a:t>EIC EDGE – Session 2</a:t>
            </a:r>
            <a:endParaRPr sz="4500" dirty="0"/>
          </a:p>
        </p:txBody>
      </p:sp>
      <p:pic>
        <p:nvPicPr>
          <p:cNvPr id="269" name="Google Shape;269;p43"/>
          <p:cNvPicPr preferRelativeResize="0"/>
          <p:nvPr/>
        </p:nvPicPr>
        <p:blipFill>
          <a:blip r:embed="rId4">
            <a:alphaModFix/>
          </a:blip>
          <a:stretch>
            <a:fillRect/>
          </a:stretch>
        </p:blipFill>
        <p:spPr>
          <a:xfrm>
            <a:off x="5873950" y="3823950"/>
            <a:ext cx="3069123" cy="1392199"/>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369" name="Google Shape;369;p50"/>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Configure Git locally and work with it locally</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Work wi</a:t>
            </a:r>
            <a:r>
              <a:rPr lang="en-US" sz="1500" dirty="0" err="1">
                <a:solidFill>
                  <a:srgbClr val="404040"/>
                </a:solidFill>
              </a:rPr>
              <a:t>th</a:t>
            </a:r>
            <a:r>
              <a:rPr lang="en" sz="1500" dirty="0">
                <a:solidFill>
                  <a:srgbClr val="404040"/>
                </a:solidFill>
              </a:rPr>
              <a:t> remote Git repositories, Pull Requests and workflows</a:t>
            </a:r>
            <a:endParaRPr sz="1500" dirty="0">
              <a:solidFill>
                <a:srgbClr val="404040"/>
              </a:solidFill>
            </a:endParaRPr>
          </a:p>
          <a:p>
            <a:pPr marL="457200" indent="-323850">
              <a:lnSpc>
                <a:spcPct val="150000"/>
              </a:lnSpc>
              <a:spcBef>
                <a:spcPts val="1000"/>
              </a:spcBef>
              <a:buClr>
                <a:srgbClr val="404040"/>
              </a:buClr>
              <a:buSzPts val="1500"/>
              <a:buFont typeface="Arial"/>
              <a:buChar char="●"/>
            </a:pPr>
            <a:r>
              <a:rPr lang="en" sz="1500" dirty="0">
                <a:solidFill>
                  <a:srgbClr val="404040"/>
                </a:solidFill>
              </a:rPr>
              <a:t>Create fundamental unit tests</a:t>
            </a:r>
          </a:p>
          <a:p>
            <a:pPr marL="457200" indent="-323850">
              <a:lnSpc>
                <a:spcPct val="150000"/>
              </a:lnSpc>
              <a:spcBef>
                <a:spcPts val="1000"/>
              </a:spcBef>
              <a:spcAft>
                <a:spcPts val="1000"/>
              </a:spcAft>
              <a:buClr>
                <a:srgbClr val="404040"/>
              </a:buClr>
              <a:buSzPts val="1500"/>
              <a:buFont typeface="Arial"/>
              <a:buChar char="●"/>
            </a:pPr>
            <a:r>
              <a:rPr lang="en" sz="1500" dirty="0">
                <a:solidFill>
                  <a:srgbClr val="404040"/>
                </a:solidFill>
              </a:rPr>
              <a:t>Work with the PyTest testing framework</a:t>
            </a:r>
            <a:endParaRPr sz="1500" dirty="0">
              <a:solidFill>
                <a:srgbClr val="404040"/>
              </a:solidFill>
            </a:endParaRPr>
          </a:p>
        </p:txBody>
      </p:sp>
      <p:sp>
        <p:nvSpPr>
          <p:cNvPr id="370" name="Google Shape;370;p50"/>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At the end of this course you will be able to:</a:t>
            </a:r>
            <a:endParaRPr sz="1800" b="1">
              <a:solidFill>
                <a:srgbClr val="F05A28"/>
              </a:solidFill>
            </a:endParaRPr>
          </a:p>
        </p:txBody>
      </p:sp>
      <p:sp>
        <p:nvSpPr>
          <p:cNvPr id="371" name="Google Shape;37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278563"/>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b="1" dirty="0">
                <a:solidFill>
                  <a:srgbClr val="404040"/>
                </a:solidFill>
              </a:rPr>
              <a:t>Day One</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Recap of session 1</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Distributed Version Control and Git </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Lunch (1 hour)</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Working locally with Git</a:t>
            </a:r>
          </a:p>
          <a:p>
            <a:pPr marL="133350" lvl="0" algn="l" rtl="0">
              <a:lnSpc>
                <a:spcPct val="150000"/>
              </a:lnSpc>
              <a:spcBef>
                <a:spcPts val="0"/>
              </a:spcBef>
              <a:spcAft>
                <a:spcPts val="0"/>
              </a:spcAft>
              <a:buClr>
                <a:srgbClr val="404040"/>
              </a:buClr>
              <a:buSzPts val="1500"/>
            </a:pPr>
            <a:r>
              <a:rPr lang="en-US" sz="1500" b="1" dirty="0">
                <a:solidFill>
                  <a:srgbClr val="404040"/>
                </a:solidFill>
              </a:rPr>
              <a:t>Day Two</a:t>
            </a:r>
          </a:p>
          <a:p>
            <a:pPr marL="457200" indent="-323850">
              <a:lnSpc>
                <a:spcPct val="150000"/>
              </a:lnSpc>
              <a:buClr>
                <a:srgbClr val="404040"/>
              </a:buClr>
              <a:buSzPts val="1500"/>
              <a:buFont typeface="Arial"/>
              <a:buChar char="●"/>
            </a:pPr>
            <a:r>
              <a:rPr lang="en-US" sz="1500" dirty="0">
                <a:solidFill>
                  <a:srgbClr val="404040"/>
                </a:solidFill>
              </a:rPr>
              <a:t>Working with remote Git repos, Pull Requests and workflows</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Lunch (1 hour)</a:t>
            </a:r>
          </a:p>
          <a:p>
            <a:pPr marL="457200" indent="-323850">
              <a:lnSpc>
                <a:spcPct val="150000"/>
              </a:lnSpc>
              <a:buClr>
                <a:srgbClr val="404040"/>
              </a:buClr>
              <a:buSzPts val="1500"/>
              <a:buFont typeface="Arial"/>
              <a:buChar char="●"/>
            </a:pPr>
            <a:r>
              <a:rPr lang="en-US" sz="1500" dirty="0">
                <a:solidFill>
                  <a:srgbClr val="404040"/>
                </a:solidFill>
              </a:rPr>
              <a:t>Unit Testing and Test-Driven Development</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Agenda (continued)</a:t>
            </a:r>
            <a:endParaRPr dirty="0">
              <a:solidFill>
                <a:schemeClr val="dk1"/>
              </a:solidFill>
            </a:endParaRPr>
          </a:p>
        </p:txBody>
      </p:sp>
      <p:sp>
        <p:nvSpPr>
          <p:cNvPr id="377" name="Google Shape;377;p51"/>
          <p:cNvSpPr txBox="1"/>
          <p:nvPr/>
        </p:nvSpPr>
        <p:spPr>
          <a:xfrm>
            <a:off x="613700" y="1278563"/>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b="1" dirty="0">
                <a:solidFill>
                  <a:srgbClr val="404040"/>
                </a:solidFill>
              </a:rPr>
              <a:t>Day Three</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Unit Testing frameworks in Python/</a:t>
            </a:r>
            <a:r>
              <a:rPr lang="en-US" sz="1500" dirty="0" err="1">
                <a:solidFill>
                  <a:srgbClr val="404040"/>
                </a:solidFill>
              </a:rPr>
              <a:t>PyTest</a:t>
            </a:r>
            <a:endParaRPr lang="en-US" sz="1500" dirty="0">
              <a:solidFill>
                <a:srgbClr val="404040"/>
              </a:solidFill>
            </a:endParaRP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Lunch (1 hour)</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Writing Unit Tests in </a:t>
            </a:r>
            <a:r>
              <a:rPr lang="en-US" sz="1500" dirty="0" err="1">
                <a:solidFill>
                  <a:srgbClr val="404040"/>
                </a:solidFill>
              </a:rPr>
              <a:t>PyTest</a:t>
            </a:r>
            <a:endParaRPr lang="en-US"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853325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82"/>
        <p:cNvGrpSpPr/>
        <p:nvPr/>
      </p:nvGrpSpPr>
      <p:grpSpPr>
        <a:xfrm>
          <a:off x="0" y="0"/>
          <a:ext cx="0" cy="0"/>
          <a:chOff x="0" y="0"/>
          <a:chExt cx="0" cy="0"/>
        </a:xfrm>
      </p:grpSpPr>
      <p:sp>
        <p:nvSpPr>
          <p:cNvPr id="383" name="Google Shape;383;p5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How we’re going to work together</a:t>
            </a:r>
            <a:endParaRPr>
              <a:solidFill>
                <a:schemeClr val="dk1"/>
              </a:solidFill>
            </a:endParaRPr>
          </a:p>
        </p:txBody>
      </p:sp>
      <p:sp>
        <p:nvSpPr>
          <p:cNvPr id="384" name="Google Shape;384;p5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dirty="0">
                <a:solidFill>
                  <a:srgbClr val="404040"/>
                </a:solidFill>
              </a:rPr>
              <a:t>Lab work will take place in individual workspaces – isolated, browser-based virtual machines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Classroom labs may include individual work as well as group discussion and work</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dirty="0">
                <a:solidFill>
                  <a:srgbClr val="404040"/>
                </a:solidFill>
              </a:rPr>
              <a:t>I welcome being interrupted – if you need more info, or clarification, or anything else, just break in and ask. I am here to help you.</a:t>
            </a:r>
            <a:endParaRPr sz="1500" dirty="0">
              <a:solidFill>
                <a:srgbClr val="404040"/>
              </a:solidFill>
            </a:endParaRPr>
          </a:p>
        </p:txBody>
      </p:sp>
      <p:sp>
        <p:nvSpPr>
          <p:cNvPr id="385" name="Google Shape;38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Recap – Session 1</a:t>
            </a:r>
          </a:p>
        </p:txBody>
      </p:sp>
    </p:spTree>
    <p:extLst>
      <p:ext uri="{BB962C8B-B14F-4D97-AF65-F5344CB8AC3E}">
        <p14:creationId xmlns:p14="http://schemas.microsoft.com/office/powerpoint/2010/main" val="1590786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B9FB-E174-4962-A1D9-D4AF44787C66}"/>
              </a:ext>
            </a:extLst>
          </p:cNvPr>
          <p:cNvSpPr>
            <a:spLocks noGrp="1"/>
          </p:cNvSpPr>
          <p:nvPr>
            <p:ph type="title"/>
          </p:nvPr>
        </p:nvSpPr>
        <p:spPr/>
        <p:txBody>
          <a:bodyPr/>
          <a:lstStyle/>
          <a:p>
            <a:r>
              <a:rPr lang="en-US" dirty="0"/>
              <a:t>Session 1 Subjects and Labs</a:t>
            </a:r>
          </a:p>
        </p:txBody>
      </p:sp>
      <p:sp>
        <p:nvSpPr>
          <p:cNvPr id="3" name="Subtitle 2">
            <a:extLst>
              <a:ext uri="{FF2B5EF4-FFF2-40B4-BE49-F238E27FC236}">
                <a16:creationId xmlns:a16="http://schemas.microsoft.com/office/drawing/2014/main" id="{35D410FA-2971-45DC-B24D-C20136620A0D}"/>
              </a:ext>
            </a:extLst>
          </p:cNvPr>
          <p:cNvSpPr>
            <a:spLocks noGrp="1"/>
          </p:cNvSpPr>
          <p:nvPr>
            <p:ph type="subTitle" idx="1"/>
          </p:nvPr>
        </p:nvSpPr>
        <p:spPr/>
        <p:txBody>
          <a:bodyPr/>
          <a:lstStyle/>
          <a:p>
            <a:pPr marL="514350" indent="-285750">
              <a:buFont typeface="Arial" panose="020B0604020202020204" pitchFamily="34" charset="0"/>
              <a:buChar char="•"/>
            </a:pPr>
            <a:r>
              <a:rPr lang="en-US" dirty="0"/>
              <a:t>SDLC (Waterfall vs. Iterative)</a:t>
            </a:r>
          </a:p>
          <a:p>
            <a:pPr marL="971550" lvl="2" indent="-285750">
              <a:buFont typeface="Arial" panose="020B0604020202020204" pitchFamily="34" charset="0"/>
              <a:buChar char="•"/>
            </a:pPr>
            <a:r>
              <a:rPr lang="en-US" sz="1300" dirty="0"/>
              <a:t>Essay: experience with development approaches</a:t>
            </a:r>
          </a:p>
          <a:p>
            <a:pPr marL="971550" lvl="2" indent="-285750">
              <a:buFont typeface="Arial" panose="020B0604020202020204" pitchFamily="34" charset="0"/>
              <a:buChar char="•"/>
            </a:pPr>
            <a:r>
              <a:rPr lang="en-US" sz="1300" dirty="0"/>
              <a:t>Lab: Review/install reference application</a:t>
            </a:r>
          </a:p>
          <a:p>
            <a:pPr marL="514350" indent="-285750">
              <a:buFont typeface="Arial" panose="020B0604020202020204" pitchFamily="34" charset="0"/>
              <a:buChar char="•"/>
            </a:pPr>
            <a:r>
              <a:rPr lang="en-US" dirty="0"/>
              <a:t>Agile Manifesto/Scrum</a:t>
            </a:r>
          </a:p>
          <a:p>
            <a:pPr marL="971550" lvl="1" indent="-285750">
              <a:buFont typeface="Arial" panose="020B0604020202020204" pitchFamily="34" charset="0"/>
              <a:buChar char="•"/>
            </a:pPr>
            <a:r>
              <a:rPr lang="en-US" sz="1300" dirty="0"/>
              <a:t>Lab: Walk through Agile/Scrum sprint</a:t>
            </a:r>
          </a:p>
          <a:p>
            <a:pPr marL="514350" indent="-285750">
              <a:buFont typeface="Arial" panose="020B0604020202020204" pitchFamily="34" charset="0"/>
              <a:buChar char="•"/>
            </a:pPr>
            <a:r>
              <a:rPr lang="en-US" dirty="0"/>
              <a:t>JIRA basic operation/Kanban boards</a:t>
            </a:r>
          </a:p>
          <a:p>
            <a:pPr marL="971550" lvl="1" indent="-285750">
              <a:buFont typeface="Arial" panose="020B0604020202020204" pitchFamily="34" charset="0"/>
              <a:buChar char="•"/>
            </a:pPr>
            <a:r>
              <a:rPr lang="en-US" sz="1300" dirty="0"/>
              <a:t>Demo: Lifecycle of JIRA issue</a:t>
            </a:r>
          </a:p>
          <a:p>
            <a:pPr marL="971550" lvl="1" indent="-285750">
              <a:buFont typeface="Arial" panose="020B0604020202020204" pitchFamily="34" charset="0"/>
              <a:buChar char="•"/>
            </a:pPr>
            <a:r>
              <a:rPr lang="en-US" sz="1300" dirty="0"/>
              <a:t>Lab: Break down large story</a:t>
            </a:r>
          </a:p>
          <a:p>
            <a:pPr marL="514350" indent="-285750">
              <a:buFont typeface="Arial" panose="020B0604020202020204" pitchFamily="34" charset="0"/>
              <a:buChar char="•"/>
            </a:pPr>
            <a:r>
              <a:rPr lang="en-US" dirty="0"/>
              <a:t>Intro to DevOps</a:t>
            </a:r>
          </a:p>
          <a:p>
            <a:pPr marL="971550" lvl="1" indent="-285750">
              <a:buFont typeface="Arial" panose="020B0604020202020204" pitchFamily="34" charset="0"/>
              <a:buChar char="•"/>
            </a:pPr>
            <a:r>
              <a:rPr lang="en-US" sz="1300" dirty="0"/>
              <a:t>Demo: Manual deployment</a:t>
            </a:r>
          </a:p>
          <a:p>
            <a:pPr marL="971550" lvl="1" indent="-285750">
              <a:buFont typeface="Arial" panose="020B0604020202020204" pitchFamily="34" charset="0"/>
              <a:buChar char="•"/>
            </a:pPr>
            <a:r>
              <a:rPr lang="en-US" sz="1300" dirty="0"/>
              <a:t>Demo: SQL injection attack</a:t>
            </a:r>
          </a:p>
        </p:txBody>
      </p:sp>
      <p:sp>
        <p:nvSpPr>
          <p:cNvPr id="4" name="Slide Number Placeholder 3">
            <a:extLst>
              <a:ext uri="{FF2B5EF4-FFF2-40B4-BE49-F238E27FC236}">
                <a16:creationId xmlns:a16="http://schemas.microsoft.com/office/drawing/2014/main" id="{A4F81887-25BA-4036-B4A6-1E10EF2B7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781786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Distributed Version Control and Git</a:t>
            </a:r>
          </a:p>
        </p:txBody>
      </p:sp>
    </p:spTree>
    <p:extLst>
      <p:ext uri="{BB962C8B-B14F-4D97-AF65-F5344CB8AC3E}">
        <p14:creationId xmlns:p14="http://schemas.microsoft.com/office/powerpoint/2010/main" val="438562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CF39-79E7-4BA5-A754-1A98664ABD11}"/>
              </a:ext>
            </a:extLst>
          </p:cNvPr>
          <p:cNvSpPr>
            <a:spLocks noGrp="1"/>
          </p:cNvSpPr>
          <p:nvPr>
            <p:ph type="title"/>
          </p:nvPr>
        </p:nvSpPr>
        <p:spPr/>
        <p:txBody>
          <a:bodyPr/>
          <a:lstStyle/>
          <a:p>
            <a:r>
              <a:rPr lang="en-US" dirty="0"/>
              <a:t>What is Version Control?</a:t>
            </a:r>
          </a:p>
        </p:txBody>
      </p:sp>
      <p:sp>
        <p:nvSpPr>
          <p:cNvPr id="3" name="Subtitle 2">
            <a:extLst>
              <a:ext uri="{FF2B5EF4-FFF2-40B4-BE49-F238E27FC236}">
                <a16:creationId xmlns:a16="http://schemas.microsoft.com/office/drawing/2014/main" id="{846F9625-506C-4083-A6A7-DBF851A0F7A9}"/>
              </a:ext>
            </a:extLst>
          </p:cNvPr>
          <p:cNvSpPr>
            <a:spLocks noGrp="1"/>
          </p:cNvSpPr>
          <p:nvPr>
            <p:ph type="subTitle" idx="1"/>
          </p:nvPr>
        </p:nvSpPr>
        <p:spPr/>
        <p:txBody>
          <a:bodyPr/>
          <a:lstStyle/>
          <a:p>
            <a:r>
              <a:rPr lang="en-US" dirty="0"/>
              <a:t>Programs AND work practices that we use to track and control text documents</a:t>
            </a:r>
          </a:p>
          <a:p>
            <a:endParaRPr lang="en-US" dirty="0"/>
          </a:p>
          <a:p>
            <a:r>
              <a:rPr lang="en-US" dirty="0"/>
              <a:t>What documents? Source code - the text files we use to create our executable program</a:t>
            </a:r>
          </a:p>
          <a:p>
            <a:endParaRPr lang="en-US" dirty="0"/>
          </a:p>
          <a:p>
            <a:r>
              <a:rPr lang="en-US" dirty="0"/>
              <a:t>Helps facilitate multiple contributors on a project</a:t>
            </a:r>
          </a:p>
          <a:p>
            <a:endParaRPr lang="en-US" dirty="0"/>
          </a:p>
          <a:p>
            <a:r>
              <a:rPr lang="en-US" dirty="0"/>
              <a:t>Allows us to revert to previous iterations of code base as needed</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61CA049-0229-4349-8788-D8F32E250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4089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6A69-64B7-4392-902E-EF298DE5E79B}"/>
              </a:ext>
            </a:extLst>
          </p:cNvPr>
          <p:cNvSpPr>
            <a:spLocks noGrp="1"/>
          </p:cNvSpPr>
          <p:nvPr>
            <p:ph type="title"/>
          </p:nvPr>
        </p:nvSpPr>
        <p:spPr/>
        <p:txBody>
          <a:bodyPr/>
          <a:lstStyle/>
          <a:p>
            <a:r>
              <a:rPr lang="en-US" dirty="0"/>
              <a:t>The Past: Client/Server Version Control</a:t>
            </a:r>
          </a:p>
        </p:txBody>
      </p:sp>
      <p:sp>
        <p:nvSpPr>
          <p:cNvPr id="3" name="Subtitle 2">
            <a:extLst>
              <a:ext uri="{FF2B5EF4-FFF2-40B4-BE49-F238E27FC236}">
                <a16:creationId xmlns:a16="http://schemas.microsoft.com/office/drawing/2014/main" id="{6BC389E4-DF0D-42CA-B9BF-411DA0765AC7}"/>
              </a:ext>
            </a:extLst>
          </p:cNvPr>
          <p:cNvSpPr>
            <a:spLocks noGrp="1"/>
          </p:cNvSpPr>
          <p:nvPr>
            <p:ph type="subTitle" idx="1"/>
          </p:nvPr>
        </p:nvSpPr>
        <p:spPr/>
        <p:txBody>
          <a:bodyPr/>
          <a:lstStyle/>
          <a:p>
            <a:r>
              <a:rPr lang="en-US" dirty="0"/>
              <a:t>Prior to 10-15 years ago, most version control used client/server model:</a:t>
            </a:r>
          </a:p>
          <a:p>
            <a:endParaRPr lang="en-US" dirty="0"/>
          </a:p>
          <a:p>
            <a:r>
              <a:rPr lang="en-US" dirty="0"/>
              <a:t>One computer (version control server) had all source code files; it was usually on-site</a:t>
            </a:r>
          </a:p>
          <a:p>
            <a:endParaRPr lang="en-US" dirty="0"/>
          </a:p>
          <a:p>
            <a:r>
              <a:rPr lang="en-US" dirty="0"/>
              <a:t>Client computers (</a:t>
            </a:r>
            <a:r>
              <a:rPr lang="en-US" dirty="0" err="1"/>
              <a:t>devs</a:t>
            </a:r>
            <a:r>
              <a:rPr lang="en-US" dirty="0"/>
              <a:t>) could “check out” a file with the server – that would lock the file to changes</a:t>
            </a:r>
          </a:p>
          <a:p>
            <a:endParaRPr lang="en-US" dirty="0"/>
          </a:p>
          <a:p>
            <a:r>
              <a:rPr lang="en-US" dirty="0"/>
              <a:t>When dev done with work, submits change to server</a:t>
            </a:r>
          </a:p>
          <a:p>
            <a:endParaRPr lang="en-US" dirty="0"/>
          </a:p>
          <a:p>
            <a:r>
              <a:rPr lang="en-US" dirty="0"/>
              <a:t>Once change is made, the file is unlocked for others to modify</a:t>
            </a:r>
          </a:p>
          <a:p>
            <a:endParaRPr lang="en-US" dirty="0"/>
          </a:p>
          <a:p>
            <a:r>
              <a:rPr lang="en-US" dirty="0"/>
              <a:t>Disadvantage: geographically distributed teams weren’t possible; multiple </a:t>
            </a:r>
            <a:r>
              <a:rPr lang="en-US" dirty="0" err="1"/>
              <a:t>devs</a:t>
            </a:r>
            <a:r>
              <a:rPr lang="en-US" dirty="0"/>
              <a:t> can’t work on the same file</a:t>
            </a:r>
          </a:p>
        </p:txBody>
      </p:sp>
      <p:sp>
        <p:nvSpPr>
          <p:cNvPr id="4" name="Slide Number Placeholder 3">
            <a:extLst>
              <a:ext uri="{FF2B5EF4-FFF2-40B4-BE49-F238E27FC236}">
                <a16:creationId xmlns:a16="http://schemas.microsoft.com/office/drawing/2014/main" id="{5B58171F-33E2-4D1E-A27B-9D0D74F50C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355044672"/>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58B3D-A3EA-4129-9C50-6E66B27301E3}"/>
              </a:ext>
            </a:extLst>
          </p:cNvPr>
          <p:cNvSpPr>
            <a:spLocks noGrp="1"/>
          </p:cNvSpPr>
          <p:nvPr>
            <p:ph type="title"/>
          </p:nvPr>
        </p:nvSpPr>
        <p:spPr/>
        <p:txBody>
          <a:bodyPr/>
          <a:lstStyle/>
          <a:p>
            <a:r>
              <a:rPr lang="en-US" dirty="0"/>
              <a:t>The Present: Distributed Version Control</a:t>
            </a:r>
          </a:p>
        </p:txBody>
      </p:sp>
      <p:sp>
        <p:nvSpPr>
          <p:cNvPr id="3" name="Subtitle 2">
            <a:extLst>
              <a:ext uri="{FF2B5EF4-FFF2-40B4-BE49-F238E27FC236}">
                <a16:creationId xmlns:a16="http://schemas.microsoft.com/office/drawing/2014/main" id="{03DA7C03-3166-4E8A-B954-9CE0FBB039D0}"/>
              </a:ext>
            </a:extLst>
          </p:cNvPr>
          <p:cNvSpPr>
            <a:spLocks noGrp="1"/>
          </p:cNvSpPr>
          <p:nvPr>
            <p:ph type="subTitle" idx="1"/>
          </p:nvPr>
        </p:nvSpPr>
        <p:spPr/>
        <p:txBody>
          <a:bodyPr/>
          <a:lstStyle/>
          <a:p>
            <a:r>
              <a:rPr lang="en-US" dirty="0"/>
              <a:t>The source code files are distributed – a full copy of all files, and their entire history, exists on every developers’ computer</a:t>
            </a:r>
          </a:p>
          <a:p>
            <a:endParaRPr lang="en-US" dirty="0"/>
          </a:p>
          <a:p>
            <a:r>
              <a:rPr lang="en-US" dirty="0"/>
              <a:t>Multiple </a:t>
            </a:r>
            <a:r>
              <a:rPr lang="en-US" dirty="0" err="1"/>
              <a:t>devs</a:t>
            </a:r>
            <a:r>
              <a:rPr lang="en-US" dirty="0"/>
              <a:t> can work on the same file simultaneously – when they merge, a computer program will handle routine merge actions; merge conflicts are raised for human interaction</a:t>
            </a:r>
          </a:p>
          <a:p>
            <a:endParaRPr lang="en-US" dirty="0"/>
          </a:p>
          <a:p>
            <a:r>
              <a:rPr lang="en-US" dirty="0"/>
              <a:t>There are a few popular programs:</a:t>
            </a:r>
          </a:p>
          <a:p>
            <a:pPr marL="514350" indent="-285750">
              <a:buFontTx/>
              <a:buChar char="-"/>
            </a:pPr>
            <a:r>
              <a:rPr lang="en-US" dirty="0"/>
              <a:t>Subversion</a:t>
            </a:r>
          </a:p>
          <a:p>
            <a:pPr marL="514350" indent="-285750">
              <a:buFontTx/>
              <a:buChar char="-"/>
            </a:pPr>
            <a:r>
              <a:rPr lang="en-US" dirty="0"/>
              <a:t>Mercurial</a:t>
            </a:r>
          </a:p>
          <a:p>
            <a:pPr marL="514350" indent="-285750">
              <a:buFontTx/>
              <a:buChar char="-"/>
            </a:pPr>
            <a:r>
              <a:rPr lang="en-US" dirty="0"/>
              <a:t>Git</a:t>
            </a:r>
          </a:p>
          <a:p>
            <a:pPr marL="514350" indent="-285750">
              <a:buFontTx/>
              <a:buChar char="-"/>
            </a:pPr>
            <a:endParaRPr lang="en-US" dirty="0"/>
          </a:p>
          <a:p>
            <a:pPr marL="228600" indent="0"/>
            <a:r>
              <a:rPr lang="en-US" dirty="0"/>
              <a:t>Git is by far the most popular</a:t>
            </a:r>
          </a:p>
        </p:txBody>
      </p:sp>
      <p:sp>
        <p:nvSpPr>
          <p:cNvPr id="4" name="Slide Number Placeholder 3">
            <a:extLst>
              <a:ext uri="{FF2B5EF4-FFF2-40B4-BE49-F238E27FC236}">
                <a16:creationId xmlns:a16="http://schemas.microsoft.com/office/drawing/2014/main" id="{747FE77D-AB8C-4F0C-8539-CB54A1FB45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67551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Hello</a:t>
            </a:r>
            <a:endParaRPr/>
          </a:p>
        </p:txBody>
      </p:sp>
      <p:pic>
        <p:nvPicPr>
          <p:cNvPr id="275" name="Google Shape;275;p44"/>
          <p:cNvPicPr preferRelativeResize="0"/>
          <p:nvPr/>
        </p:nvPicPr>
        <p:blipFill>
          <a:blip r:embed="rId3">
            <a:alphaModFix/>
          </a:blip>
          <a:stretch>
            <a:fillRect/>
          </a:stretch>
        </p:blipFill>
        <p:spPr>
          <a:xfrm rot="300002">
            <a:off x="899548" y="-372074"/>
            <a:ext cx="4697753" cy="5026313"/>
          </a:xfrm>
          <a:prstGeom prst="rect">
            <a:avLst/>
          </a:prstGeom>
          <a:noFill/>
          <a:ln>
            <a:noFill/>
          </a:ln>
        </p:spPr>
      </p:pic>
      <p:sp>
        <p:nvSpPr>
          <p:cNvPr id="276" name="Google Shape;276;p44"/>
          <p:cNvSpPr txBox="1">
            <a:spLocks noGrp="1"/>
          </p:cNvSpPr>
          <p:nvPr>
            <p:ph type="body" idx="1"/>
          </p:nvPr>
        </p:nvSpPr>
        <p:spPr>
          <a:xfrm rot="300075">
            <a:off x="1220831" y="27547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 sz="3000" dirty="0">
                <a:solidFill>
                  <a:schemeClr val="accent1"/>
                </a:solidFill>
              </a:rPr>
              <a:t>Erik Gross (He/Him)</a:t>
            </a:r>
            <a:endParaRPr sz="3000" dirty="0">
              <a:solidFill>
                <a:schemeClr val="accent1"/>
              </a:solidFill>
            </a:endParaRPr>
          </a:p>
          <a:p>
            <a:pPr marL="0" lvl="0" indent="0" algn="ctr" rtl="0">
              <a:spcBef>
                <a:spcPts val="0"/>
              </a:spcBef>
              <a:spcAft>
                <a:spcPts val="0"/>
              </a:spcAft>
              <a:buNone/>
            </a:pPr>
            <a:r>
              <a:rPr lang="en" sz="1900" dirty="0">
                <a:solidFill>
                  <a:schemeClr val="dk1"/>
                </a:solidFill>
              </a:rPr>
              <a:t>with DevelopIntelligence, </a:t>
            </a:r>
            <a:br>
              <a:rPr lang="en" sz="1900" dirty="0">
                <a:solidFill>
                  <a:schemeClr val="dk1"/>
                </a:solidFill>
              </a:rPr>
            </a:br>
            <a:r>
              <a:rPr lang="en" sz="1900" dirty="0">
                <a:solidFill>
                  <a:schemeClr val="dk1"/>
                </a:solidFill>
              </a:rPr>
              <a:t>a Pluralsight Company.</a:t>
            </a:r>
            <a:endParaRPr sz="1900" dirty="0">
              <a:solidFill>
                <a:schemeClr val="dk1"/>
              </a:solidFill>
            </a:endParaRPr>
          </a:p>
        </p:txBody>
      </p:sp>
      <p:sp>
        <p:nvSpPr>
          <p:cNvPr id="277" name="Google Shape;277;p44"/>
          <p:cNvSpPr txBox="1">
            <a:spLocks noGrp="1"/>
          </p:cNvSpPr>
          <p:nvPr>
            <p:ph type="body" idx="1"/>
          </p:nvPr>
        </p:nvSpPr>
        <p:spPr>
          <a:xfrm>
            <a:off x="6026600" y="1932900"/>
            <a:ext cx="2992800" cy="28170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dirty="0"/>
              <a:t>Developer</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t>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Author</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U.S. Navy veteran</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 dirty="0"/>
              <a:t>Ran a </a:t>
            </a:r>
            <a:r>
              <a:rPr lang="en" dirty="0">
                <a:solidFill>
                  <a:schemeClr val="dk1"/>
                </a:solidFill>
              </a:rPr>
              <a:t>nuclear sub in Idaho (really!)</a:t>
            </a:r>
            <a:endParaRPr dirty="0">
              <a:solidFill>
                <a:schemeClr val="dk1"/>
              </a:solidFill>
            </a:endParaRPr>
          </a:p>
        </p:txBody>
      </p:sp>
      <p:sp>
        <p:nvSpPr>
          <p:cNvPr id="278" name="Google Shape;278;p44"/>
          <p:cNvSpPr txBox="1"/>
          <p:nvPr/>
        </p:nvSpPr>
        <p:spPr>
          <a:xfrm>
            <a:off x="6513150" y="1236750"/>
            <a:ext cx="17448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Arial"/>
                <a:cs typeface="Arial"/>
                <a:sym typeface="Arial"/>
              </a:rPr>
              <a:t>About me...</a:t>
            </a:r>
            <a:endParaRPr kumimoji="0" sz="1800" b="1"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7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0404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300" b="0" i="0" u="none" strike="noStrike" kern="0" cap="none" spc="0" normalizeH="0" baseline="0" noProof="0">
              <a:ln>
                <a:noFill/>
              </a:ln>
              <a:solidFill>
                <a:srgbClr val="404040"/>
              </a:solidFill>
              <a:effectLst/>
              <a:uLnTx/>
              <a:uFillTx/>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C291-F4D1-4982-AE2B-6773EDF1330B}"/>
              </a:ext>
            </a:extLst>
          </p:cNvPr>
          <p:cNvSpPr>
            <a:spLocks noGrp="1"/>
          </p:cNvSpPr>
          <p:nvPr>
            <p:ph type="title"/>
          </p:nvPr>
        </p:nvSpPr>
        <p:spPr/>
        <p:txBody>
          <a:bodyPr/>
          <a:lstStyle/>
          <a:p>
            <a:r>
              <a:rPr lang="en-US" dirty="0"/>
              <a:t>How Git Works</a:t>
            </a:r>
          </a:p>
        </p:txBody>
      </p:sp>
      <p:sp>
        <p:nvSpPr>
          <p:cNvPr id="3" name="Subtitle 2">
            <a:extLst>
              <a:ext uri="{FF2B5EF4-FFF2-40B4-BE49-F238E27FC236}">
                <a16:creationId xmlns:a16="http://schemas.microsoft.com/office/drawing/2014/main" id="{F11D2327-ECBE-440E-AF8D-1468B4F918AE}"/>
              </a:ext>
            </a:extLst>
          </p:cNvPr>
          <p:cNvSpPr>
            <a:spLocks noGrp="1"/>
          </p:cNvSpPr>
          <p:nvPr>
            <p:ph type="subTitle" idx="1"/>
          </p:nvPr>
        </p:nvSpPr>
        <p:spPr/>
        <p:txBody>
          <a:bodyPr/>
          <a:lstStyle/>
          <a:p>
            <a:r>
              <a:rPr lang="en-US" dirty="0"/>
              <a:t>A “complete history” of all versions of the code is on every machine that contributes to that code</a:t>
            </a:r>
          </a:p>
          <a:p>
            <a:endParaRPr lang="en-US" dirty="0"/>
          </a:p>
          <a:p>
            <a:r>
              <a:rPr lang="en-US" dirty="0"/>
              <a:t>These collected versions are called “repositories”</a:t>
            </a:r>
          </a:p>
          <a:p>
            <a:endParaRPr lang="en-US" dirty="0"/>
          </a:p>
          <a:p>
            <a:r>
              <a:rPr lang="en-US" dirty="0"/>
              <a:t>IMPORTANT: A new “version” of a file doesn’t contain the full file contents – it just contains the DIFFERENCES between the previous version and the new version</a:t>
            </a:r>
          </a:p>
          <a:p>
            <a:endParaRPr lang="en-US" dirty="0"/>
          </a:p>
          <a:p>
            <a:r>
              <a:rPr lang="en-US" dirty="0"/>
              <a:t>These “diff” files are used to reconstruct previous versions of the code</a:t>
            </a:r>
          </a:p>
          <a:p>
            <a:endParaRPr lang="en-US" dirty="0"/>
          </a:p>
          <a:p>
            <a:r>
              <a:rPr lang="en-US" dirty="0"/>
              <a:t>This means the whole historical record takes up a LOT less space than if we stored the actual files</a:t>
            </a:r>
          </a:p>
        </p:txBody>
      </p:sp>
      <p:sp>
        <p:nvSpPr>
          <p:cNvPr id="4" name="Slide Number Placeholder 3">
            <a:extLst>
              <a:ext uri="{FF2B5EF4-FFF2-40B4-BE49-F238E27FC236}">
                <a16:creationId xmlns:a16="http://schemas.microsoft.com/office/drawing/2014/main" id="{446B89F8-D56D-4A24-9132-8E43AE966E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898037704"/>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4C1C-43C0-40F5-998A-08CDE836B92D}"/>
              </a:ext>
            </a:extLst>
          </p:cNvPr>
          <p:cNvSpPr>
            <a:spLocks noGrp="1"/>
          </p:cNvSpPr>
          <p:nvPr>
            <p:ph type="title"/>
          </p:nvPr>
        </p:nvSpPr>
        <p:spPr/>
        <p:txBody>
          <a:bodyPr/>
          <a:lstStyle/>
          <a:p>
            <a:r>
              <a:rPr lang="en-US" dirty="0"/>
              <a:t>Git: Who Do You Trust?</a:t>
            </a:r>
          </a:p>
        </p:txBody>
      </p:sp>
      <p:sp>
        <p:nvSpPr>
          <p:cNvPr id="3" name="Subtitle 2">
            <a:extLst>
              <a:ext uri="{FF2B5EF4-FFF2-40B4-BE49-F238E27FC236}">
                <a16:creationId xmlns:a16="http://schemas.microsoft.com/office/drawing/2014/main" id="{5E63B304-52BC-44AB-BAAE-D6C0F74F68C5}"/>
              </a:ext>
            </a:extLst>
          </p:cNvPr>
          <p:cNvSpPr>
            <a:spLocks noGrp="1"/>
          </p:cNvSpPr>
          <p:nvPr>
            <p:ph type="subTitle" idx="1"/>
          </p:nvPr>
        </p:nvSpPr>
        <p:spPr/>
        <p:txBody>
          <a:bodyPr/>
          <a:lstStyle/>
          <a:p>
            <a:r>
              <a:rPr lang="en-US" dirty="0"/>
              <a:t>If every computer working on a project has a repository (repo), and every repo has a complete copy of the history, whose repo should we use to initiate change? </a:t>
            </a:r>
          </a:p>
          <a:p>
            <a:endParaRPr lang="en-US" dirty="0"/>
          </a:p>
          <a:p>
            <a:r>
              <a:rPr lang="en-US" dirty="0"/>
              <a:t>Fun fact: ANY one of the repos can be used – after the change, we just tell everyone to sync up their repo with the one that just changed</a:t>
            </a:r>
          </a:p>
          <a:p>
            <a:endParaRPr lang="en-US" dirty="0"/>
          </a:p>
          <a:p>
            <a:r>
              <a:rPr lang="en-US" dirty="0"/>
              <a:t>This is NOT fun to manage. Instead, most teams create one “central” repo, and initiate changes to the code base there. </a:t>
            </a:r>
          </a:p>
          <a:p>
            <a:endParaRPr lang="en-US" dirty="0"/>
          </a:p>
          <a:p>
            <a:r>
              <a:rPr lang="en-US" dirty="0"/>
              <a:t>IMPORTANT: This idea of a “central” repo is only an idea, and needs to be kept true by process</a:t>
            </a:r>
          </a:p>
          <a:p>
            <a:endParaRPr lang="en-US" dirty="0"/>
          </a:p>
          <a:p>
            <a:r>
              <a:rPr lang="en-US" dirty="0"/>
              <a:t>This central repo is usually considered the “source of truth” as far as current state of the code base</a:t>
            </a:r>
          </a:p>
          <a:p>
            <a:endParaRPr lang="en-US" dirty="0"/>
          </a:p>
          <a:p>
            <a:r>
              <a:rPr lang="en-US" dirty="0"/>
              <a:t> </a:t>
            </a:r>
          </a:p>
        </p:txBody>
      </p:sp>
      <p:sp>
        <p:nvSpPr>
          <p:cNvPr id="4" name="Slide Number Placeholder 3">
            <a:extLst>
              <a:ext uri="{FF2B5EF4-FFF2-40B4-BE49-F238E27FC236}">
                <a16:creationId xmlns:a16="http://schemas.microsoft.com/office/drawing/2014/main" id="{059C9423-6AD8-4C7A-8B72-46D6C83809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744813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Git: It’s Like the Wild West</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There are no rules about how to set up and use Git. You can do basically anything with it as far as workflow</a:t>
            </a:r>
          </a:p>
          <a:p>
            <a:endParaRPr lang="en-US" dirty="0"/>
          </a:p>
          <a:p>
            <a:r>
              <a:rPr lang="en-US" dirty="0"/>
              <a:t>This means teams must decide what to do, and enforce it via common agreement and/or enforced practices</a:t>
            </a:r>
          </a:p>
          <a:p>
            <a:endParaRPr lang="en-US" dirty="0"/>
          </a:p>
          <a:p>
            <a:r>
              <a:rPr lang="en-US" dirty="0"/>
              <a:t>The most common pattern: </a:t>
            </a:r>
          </a:p>
          <a:p>
            <a:pPr marL="514350" indent="-285750">
              <a:buFont typeface="Arial" panose="020B0604020202020204" pitchFamily="34" charset="0"/>
              <a:buChar char="•"/>
            </a:pPr>
            <a:r>
              <a:rPr lang="en-US" dirty="0"/>
              <a:t>Set up one repo where no dev work gets done. </a:t>
            </a:r>
          </a:p>
          <a:p>
            <a:pPr marL="514350" indent="-285750">
              <a:buFont typeface="Arial" panose="020B0604020202020204" pitchFamily="34" charset="0"/>
              <a:buChar char="•"/>
            </a:pPr>
            <a:r>
              <a:rPr lang="en-US" dirty="0"/>
              <a:t>Consider that this is the “source of truth” repo. </a:t>
            </a:r>
          </a:p>
          <a:p>
            <a:pPr marL="514350" indent="-285750">
              <a:buFont typeface="Arial" panose="020B0604020202020204" pitchFamily="34" charset="0"/>
              <a:buChar char="•"/>
            </a:pPr>
            <a:r>
              <a:rPr lang="en-US" dirty="0"/>
              <a:t>All change initiates here. </a:t>
            </a:r>
          </a:p>
          <a:p>
            <a:pPr marL="514350" indent="-285750">
              <a:buFont typeface="Arial" panose="020B0604020202020204" pitchFamily="34" charset="0"/>
              <a:buChar char="•"/>
            </a:pPr>
            <a:r>
              <a:rPr lang="en-US" dirty="0"/>
              <a:t>Dev repos exist locally on dev machines.</a:t>
            </a:r>
          </a:p>
          <a:p>
            <a:pPr marL="514350" indent="-285750">
              <a:buFont typeface="Arial" panose="020B0604020202020204" pitchFamily="34" charset="0"/>
              <a:buChar char="•"/>
            </a:pPr>
            <a:r>
              <a:rPr lang="en-US" dirty="0"/>
              <a:t>To the dev repos, the “source of truth” repo is considered a “remote” repo</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13491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Working Locally with Git</a:t>
            </a:r>
          </a:p>
        </p:txBody>
      </p:sp>
    </p:spTree>
    <p:extLst>
      <p:ext uri="{BB962C8B-B14F-4D97-AF65-F5344CB8AC3E}">
        <p14:creationId xmlns:p14="http://schemas.microsoft.com/office/powerpoint/2010/main" val="689290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Local Git Operations – Why Should We Care?</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Why does version control matter on a local repo?</a:t>
            </a:r>
          </a:p>
          <a:p>
            <a:endParaRPr lang="en-US" dirty="0"/>
          </a:p>
          <a:p>
            <a:r>
              <a:rPr lang="en-US" dirty="0"/>
              <a:t>Should we use version control on a project where we will be the only contributor?</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72842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Demo version control on local files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Local Git operation</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14086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Local Git Operations – Create a Repo</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.git folder</a:t>
            </a:r>
          </a:p>
          <a:p>
            <a:r>
              <a:rPr lang="en-US" dirty="0"/>
              <a:t>.</a:t>
            </a:r>
            <a:r>
              <a:rPr lang="en-US" dirty="0" err="1"/>
              <a:t>gitignore</a:t>
            </a:r>
            <a:r>
              <a:rPr lang="en-US" dirty="0"/>
              <a:t> folder</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805875728"/>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Local Git Operations – Creating Files</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Not tracked by Git unless you specify it</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670146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Local Git Operations – Staging Changes</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Track a file and stage any changes to it – a periodic “checkpoint” on your work</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1172615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Local Git Operations – Committing Changes</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Making some (or all) of your staged changes a permanent part of version history</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523222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Prerequisites</a:t>
            </a:r>
            <a:endParaRPr>
              <a:solidFill>
                <a:schemeClr val="dk1"/>
              </a:solidFill>
            </a:endParaRPr>
          </a:p>
        </p:txBody>
      </p:sp>
      <p:sp>
        <p:nvSpPr>
          <p:cNvPr id="165" name="Google Shape;165;p27"/>
          <p:cNvSpPr txBox="1">
            <a:spLocks noGrp="1"/>
          </p:cNvSpPr>
          <p:nvPr>
            <p:ph type="body" idx="1"/>
          </p:nvPr>
        </p:nvSpPr>
        <p:spPr>
          <a:xfrm>
            <a:off x="613700" y="1641750"/>
            <a:ext cx="7086600" cy="949200"/>
          </a:xfrm>
          <a:prstGeom prst="rect">
            <a:avLst/>
          </a:prstGeom>
        </p:spPr>
        <p:txBody>
          <a:bodyPr spcFirstLastPara="1" wrap="square" lIns="91400" tIns="91400" rIns="91400" bIns="91400" anchor="t" anchorCtr="0">
            <a:noAutofit/>
          </a:bodyPr>
          <a:lstStyle/>
          <a:p>
            <a:pPr lvl="0" indent="-323850">
              <a:lnSpc>
                <a:spcPct val="115000"/>
              </a:lnSpc>
              <a:buClr>
                <a:srgbClr val="404040"/>
              </a:buClr>
              <a:buChar char="●"/>
            </a:pPr>
            <a:r>
              <a:rPr lang="en-US" dirty="0">
                <a:solidFill>
                  <a:srgbClr val="404040"/>
                </a:solidFill>
              </a:rPr>
              <a:t>Have some education and experience in Computer Science and software development</a:t>
            </a:r>
          </a:p>
          <a:p>
            <a:pPr lvl="0" indent="-323850">
              <a:lnSpc>
                <a:spcPct val="115000"/>
              </a:lnSpc>
              <a:buClr>
                <a:srgbClr val="404040"/>
              </a:buClr>
              <a:buChar char="●"/>
            </a:pPr>
            <a:r>
              <a:rPr lang="en-US" dirty="0">
                <a:solidFill>
                  <a:srgbClr val="404040"/>
                </a:solidFill>
              </a:rPr>
              <a:t>Have completed basic onboarding</a:t>
            </a:r>
          </a:p>
          <a:p>
            <a:pPr lvl="0" indent="-323850">
              <a:lnSpc>
                <a:spcPct val="115000"/>
              </a:lnSpc>
              <a:buClr>
                <a:srgbClr val="404040"/>
              </a:buClr>
              <a:buChar char="●"/>
            </a:pPr>
            <a:r>
              <a:rPr lang="en-US" dirty="0">
                <a:solidFill>
                  <a:srgbClr val="404040"/>
                </a:solidFill>
              </a:rPr>
              <a:t>Completed Session 1 of this program</a:t>
            </a:r>
          </a:p>
        </p:txBody>
      </p:sp>
      <p:sp>
        <p:nvSpPr>
          <p:cNvPr id="166" name="Google Shape;166;p27"/>
          <p:cNvSpPr txBox="1">
            <a:spLocks noGrp="1"/>
          </p:cNvSpPr>
          <p:nvPr>
            <p:ph type="body" idx="1"/>
          </p:nvPr>
        </p:nvSpPr>
        <p:spPr>
          <a:xfrm>
            <a:off x="613700" y="2822400"/>
            <a:ext cx="7806000" cy="1202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endParaRPr sz="1800" b="1" dirty="0">
              <a:solidFill>
                <a:schemeClr val="accent1"/>
              </a:solidFill>
            </a:endParaRPr>
          </a:p>
        </p:txBody>
      </p:sp>
      <p:sp>
        <p:nvSpPr>
          <p:cNvPr id="167" name="Google Shape;167;p27"/>
          <p:cNvSpPr txBox="1">
            <a:spLocks noGrp="1"/>
          </p:cNvSpPr>
          <p:nvPr>
            <p:ph type="body" idx="1"/>
          </p:nvPr>
        </p:nvSpPr>
        <p:spPr>
          <a:xfrm>
            <a:off x="6137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This course assumes you</a:t>
            </a:r>
            <a:endParaRPr sz="1800" b="1">
              <a:solidFill>
                <a:schemeClr val="accent1"/>
              </a:solidFill>
            </a:endParaRPr>
          </a:p>
        </p:txBody>
      </p:sp>
      <p:sp>
        <p:nvSpPr>
          <p:cNvPr id="168" name="Google Shape;16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0404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300" b="0" i="0" u="none" strike="noStrike" kern="0" cap="none" spc="0" normalizeH="0" baseline="0" noProof="0">
              <a:ln>
                <a:noFill/>
              </a:ln>
              <a:solidFill>
                <a:srgbClr val="404040"/>
              </a:solidFill>
              <a:effectLst/>
              <a:uLnTx/>
              <a:uFillTx/>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10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Effect transition="in" filter="fade">
                                      <p:cBhvr>
                                        <p:cTn id="12" dur="1000"/>
                                        <p:tgtEl>
                                          <p:spTgt spid="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xEl>
                                              <p:pRg st="2" end="2"/>
                                            </p:txEl>
                                          </p:spTgt>
                                        </p:tgtEl>
                                        <p:attrNameLst>
                                          <p:attrName>style.visibility</p:attrName>
                                        </p:attrNameLst>
                                      </p:cBhvr>
                                      <p:to>
                                        <p:strVal val="visible"/>
                                      </p:to>
                                    </p:set>
                                    <p:animEffect transition="in" filter="fade">
                                      <p:cBhvr>
                                        <p:cTn id="17" dur="1000"/>
                                        <p:tgtEl>
                                          <p:spTgt spid="1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Create local repository and perform Git operations on local files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Local Git operation</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506401344"/>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Working with Remote Repos</a:t>
            </a:r>
          </a:p>
        </p:txBody>
      </p:sp>
    </p:spTree>
    <p:extLst>
      <p:ext uri="{BB962C8B-B14F-4D97-AF65-F5344CB8AC3E}">
        <p14:creationId xmlns:p14="http://schemas.microsoft.com/office/powerpoint/2010/main" val="1235006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Remote Repos – the “Source of Truth”</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Relationship between local repos and remote repos</a:t>
            </a:r>
          </a:p>
          <a:p>
            <a:endParaRPr lang="en-US" dirty="0"/>
          </a:p>
          <a:p>
            <a:r>
              <a:rPr lang="en-US" dirty="0"/>
              <a:t>Deciding where to put remote repos</a:t>
            </a:r>
          </a:p>
          <a:p>
            <a:endParaRPr lang="en-US" dirty="0"/>
          </a:p>
          <a:p>
            <a:r>
              <a:rPr lang="en-US" dirty="0"/>
              <a:t>Danger of initiating changes to source code away from the primary remote repo</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484682745"/>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How to set up a remote repo for your local repo</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Git commands</a:t>
            </a:r>
          </a:p>
          <a:p>
            <a:endParaRPr lang="en-US" dirty="0"/>
          </a:p>
          <a:p>
            <a:r>
              <a:rPr lang="en-US" dirty="0"/>
              <a:t>The value of an alias for your remote repos</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873694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Cloning a repo from remote to local</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Git commands</a:t>
            </a:r>
          </a:p>
          <a:p>
            <a:endParaRPr lang="en-US" dirty="0"/>
          </a:p>
          <a:p>
            <a:r>
              <a:rPr lang="en-US" dirty="0"/>
              <a:t>Modern conventions for naming the primary branch on a repo</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824509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Git Workflows</a:t>
            </a:r>
          </a:p>
        </p:txBody>
      </p:sp>
    </p:spTree>
    <p:extLst>
      <p:ext uri="{BB962C8B-B14F-4D97-AF65-F5344CB8AC3E}">
        <p14:creationId xmlns:p14="http://schemas.microsoft.com/office/powerpoint/2010/main" val="3359179770"/>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What is a Git Workflow?</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Arbitrary set of agreements about how to manage work on a distributed code base</a:t>
            </a:r>
          </a:p>
          <a:p>
            <a:endParaRPr lang="en-US" dirty="0"/>
          </a:p>
          <a:p>
            <a:r>
              <a:rPr lang="en-US" dirty="0"/>
              <a:t>Mainly address how to create and manage branches</a:t>
            </a:r>
          </a:p>
          <a:p>
            <a:endParaRPr lang="en-US" dirty="0"/>
          </a:p>
          <a:p>
            <a:r>
              <a:rPr lang="en-US" dirty="0"/>
              <a:t>Several popular approaches</a:t>
            </a:r>
          </a:p>
          <a:p>
            <a:endParaRPr lang="en-US" dirty="0"/>
          </a:p>
          <a:p>
            <a:r>
              <a:rPr lang="en-US" dirty="0"/>
              <a:t>Git Flow</a:t>
            </a:r>
          </a:p>
          <a:p>
            <a:r>
              <a:rPr lang="en-US" dirty="0"/>
              <a:t>GitHub  Flow</a:t>
            </a:r>
          </a:p>
          <a:p>
            <a:r>
              <a:rPr lang="en-US" dirty="0"/>
              <a:t>GitLab Flow</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546778961"/>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How does Git Flow work?</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Proposed by Vincent Driessen in 2010: </a:t>
            </a:r>
            <a:r>
              <a:rPr lang="en-US" dirty="0">
                <a:hlinkClick r:id="rId4"/>
              </a:rPr>
              <a:t>https://nvie.com/posts/a-successful-git-branching-model/</a:t>
            </a:r>
            <a:endParaRPr lang="en-US" dirty="0"/>
          </a:p>
          <a:p>
            <a:endParaRPr lang="en-US" dirty="0"/>
          </a:p>
          <a:p>
            <a:r>
              <a:rPr lang="en-US" dirty="0"/>
              <a:t>Very popular, although most dev groups tweak it a little</a:t>
            </a:r>
          </a:p>
          <a:p>
            <a:endParaRPr lang="en-US" dirty="0"/>
          </a:p>
          <a:p>
            <a:r>
              <a:rPr lang="en-US" dirty="0"/>
              <a:t>Driessen updated his thoughts on it in 2020; see the linked article</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598291466"/>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Pull Requests</a:t>
            </a:r>
          </a:p>
        </p:txBody>
      </p:sp>
    </p:spTree>
    <p:extLst>
      <p:ext uri="{BB962C8B-B14F-4D97-AF65-F5344CB8AC3E}">
        <p14:creationId xmlns:p14="http://schemas.microsoft.com/office/powerpoint/2010/main" val="1291784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Pull Requests</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Code review – usually of proposed change to the primary branch in a repo</a:t>
            </a:r>
          </a:p>
          <a:p>
            <a:endParaRPr lang="en-US" dirty="0"/>
          </a:p>
          <a:p>
            <a:r>
              <a:rPr lang="en-US" dirty="0"/>
              <a:t>Ideally includes actually pulling changes onto the reviewer’s machine and executing the code</a:t>
            </a:r>
          </a:p>
          <a:p>
            <a:endParaRPr lang="en-US" dirty="0"/>
          </a:p>
          <a:p>
            <a:r>
              <a:rPr lang="en-US" dirty="0"/>
              <a:t>May be informal, or enforced by rules in the source control management platform</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4111365279"/>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Prerequisites</a:t>
            </a:r>
            <a:endParaRPr/>
          </a:p>
        </p:txBody>
      </p:sp>
      <p:sp>
        <p:nvSpPr>
          <p:cNvPr id="285" name="Google Shape;285;p45"/>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Have some education and experience in Computer Science and software development</a:t>
            </a:r>
          </a:p>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Have completed basic onboarding</a:t>
            </a:r>
            <a:endParaRPr sz="1500" dirty="0">
              <a:solidFill>
                <a:srgbClr val="404040"/>
              </a:solidFill>
            </a:endParaRPr>
          </a:p>
        </p:txBody>
      </p:sp>
      <p:sp>
        <p:nvSpPr>
          <p:cNvPr id="286" name="Google Shape;286;p45"/>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endParaRPr sz="1800" b="1" dirty="0">
              <a:solidFill>
                <a:srgbClr val="F05A28"/>
              </a:solidFill>
            </a:endParaRPr>
          </a:p>
        </p:txBody>
      </p:sp>
      <p:sp>
        <p:nvSpPr>
          <p:cNvPr id="287" name="Google Shape;287;p45"/>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This course assumes you:</a:t>
            </a:r>
            <a:endParaRPr sz="1800" b="1">
              <a:solidFill>
                <a:srgbClr val="F05A28"/>
              </a:solidFill>
            </a:endParaRPr>
          </a:p>
        </p:txBody>
      </p:sp>
      <p:sp>
        <p:nvSpPr>
          <p:cNvPr id="288" name="Google Shape;2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Show full workflow described in Git Flow article</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Git Flow</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891949330"/>
      </p:ext>
    </p:extLst>
  </p:cSld>
  <p:clrMapOvr>
    <a:masterClrMapping/>
  </p:clrMapOvr>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Have students perform full workflow described in Git Flow article</a:t>
            </a:r>
          </a:p>
          <a:p>
            <a:endParaRPr lang="en-US" dirty="0"/>
          </a:p>
          <a:p>
            <a:r>
              <a:rPr lang="en-US" dirty="0"/>
              <a:t>Includes creating a PR and getting it approved by the instructor</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Git Flow</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400372077"/>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Unit Testing</a:t>
            </a:r>
          </a:p>
        </p:txBody>
      </p:sp>
    </p:spTree>
    <p:extLst>
      <p:ext uri="{BB962C8B-B14F-4D97-AF65-F5344CB8AC3E}">
        <p14:creationId xmlns:p14="http://schemas.microsoft.com/office/powerpoint/2010/main" val="2095183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Unit Testing – What is a “unit of work”?</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Any code logic exposed through </a:t>
            </a:r>
            <a:r>
              <a:rPr lang="en-US" i="1" dirty="0"/>
              <a:t>public</a:t>
            </a:r>
            <a:r>
              <a:rPr lang="en-US" dirty="0"/>
              <a:t> methods</a:t>
            </a:r>
          </a:p>
          <a:p>
            <a:endParaRPr lang="en-US" dirty="0"/>
          </a:p>
          <a:p>
            <a:r>
              <a:rPr lang="en-US" dirty="0"/>
              <a:t>Often, it returns a value, changes the internals of the system, or a makes a call to external code</a:t>
            </a:r>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335493215"/>
      </p:ext>
    </p:extLst>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Show several examples of methods in the reference implementation that are a “unit of work”, by stepping through the code</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Unit of Work</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538945360"/>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Unit Testing – What is a “unit test”?</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An automated test that calls a unit of work, and then checks </a:t>
            </a:r>
            <a:r>
              <a:rPr lang="en-US" i="1" dirty="0"/>
              <a:t>a single assumption</a:t>
            </a:r>
            <a:r>
              <a:rPr lang="en-US" dirty="0"/>
              <a:t> about the behavior of that unit of work</a:t>
            </a:r>
          </a:p>
          <a:p>
            <a:endParaRPr lang="en-US" dirty="0"/>
          </a:p>
          <a:p>
            <a:r>
              <a:rPr lang="en-US" dirty="0"/>
              <a:t>They give us confidence: at present, our code is well-written; in the future, if something breaks our code, we’ll know right away</a:t>
            </a:r>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873917201"/>
      </p:ext>
    </p:extLst>
  </p:cSld>
  <p:clrMapOvr>
    <a:masterClrMapping/>
  </p:clrMapOvr>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Unit Testing – Arrange/Act/Assert pattern</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General description of how to set up and perform a unit test</a:t>
            </a:r>
          </a:p>
          <a:p>
            <a:endParaRPr lang="en-US" dirty="0"/>
          </a:p>
          <a:p>
            <a:r>
              <a:rPr lang="en-US" dirty="0"/>
              <a:t>Arrange: Set up conditions for calling the unit of work, such that </a:t>
            </a:r>
            <a:r>
              <a:rPr lang="en-US" i="1" dirty="0"/>
              <a:t>all factors are known, except the factor we want to test</a:t>
            </a:r>
            <a:endParaRPr lang="en-US" dirty="0"/>
          </a:p>
          <a:p>
            <a:endParaRPr lang="en-US" dirty="0"/>
          </a:p>
          <a:p>
            <a:r>
              <a:rPr lang="en-US" dirty="0"/>
              <a:t>Act: Call the unit of work we want to test</a:t>
            </a:r>
          </a:p>
          <a:p>
            <a:endParaRPr lang="en-US" dirty="0"/>
          </a:p>
          <a:p>
            <a:r>
              <a:rPr lang="en-US" dirty="0"/>
              <a:t>Assert: Check the state of the factor we want to test to see if it is as expected</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559981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Show a unit test in action in the reference application, both on an automated run and by stepping through the code</a:t>
            </a:r>
          </a:p>
          <a:p>
            <a:r>
              <a:rPr lang="en-US" dirty="0"/>
              <a:t>Use the </a:t>
            </a:r>
            <a:r>
              <a:rPr lang="en-US" dirty="0" err="1"/>
              <a:t>unittest</a:t>
            </a:r>
            <a:r>
              <a:rPr lang="en-US" dirty="0"/>
              <a:t> library for this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Unit Test</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917838462"/>
      </p:ext>
    </p:extLst>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What makes a good unit test?</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Tests run quickly – we don’t want to create a testing backlog in an environment where </a:t>
            </a:r>
            <a:r>
              <a:rPr lang="en-US" dirty="0" err="1"/>
              <a:t>devs</a:t>
            </a:r>
            <a:r>
              <a:rPr lang="en-US" dirty="0"/>
              <a:t> are pushing small changes, frequently</a:t>
            </a:r>
          </a:p>
          <a:p>
            <a:endParaRPr lang="en-US" dirty="0"/>
          </a:p>
          <a:p>
            <a:r>
              <a:rPr lang="en-US" dirty="0"/>
              <a:t>Tests are deterministic – for a given set of (controlled) inputs, the test should always produce the same result</a:t>
            </a:r>
          </a:p>
          <a:p>
            <a:endParaRPr lang="en-US" dirty="0"/>
          </a:p>
          <a:p>
            <a:r>
              <a:rPr lang="en-US" dirty="0"/>
              <a:t>Test should be able to be run in any order – no one test relies on any other test being performed first; they run in a vacuum</a:t>
            </a:r>
          </a:p>
          <a:p>
            <a:endParaRPr lang="en-US" dirty="0"/>
          </a:p>
          <a:p>
            <a:r>
              <a:rPr lang="en-US" dirty="0"/>
              <a:t>Tests validate themselves – we shouldn’t need any external verification of test performance</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180347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Write two unit tests for a given function in the reference application</a:t>
            </a:r>
          </a:p>
          <a:p>
            <a:endParaRPr lang="en-US" dirty="0"/>
          </a:p>
          <a:p>
            <a:r>
              <a:rPr lang="en-US" dirty="0"/>
              <a:t>Use the </a:t>
            </a:r>
            <a:r>
              <a:rPr lang="en-US" dirty="0" err="1"/>
              <a:t>unittest</a:t>
            </a:r>
            <a:r>
              <a:rPr lang="en-US" dirty="0"/>
              <a:t> library for this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Unit Tests</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544110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Why study this subject?</a:t>
            </a:r>
            <a:endParaRPr/>
          </a:p>
        </p:txBody>
      </p:sp>
      <p:sp>
        <p:nvSpPr>
          <p:cNvPr id="294" name="Google Shape;294;p46"/>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None/>
            </a:pPr>
            <a:endParaRPr sz="2000" b="1">
              <a:solidFill>
                <a:srgbClr val="404040"/>
              </a:solidFill>
            </a:endParaRPr>
          </a:p>
        </p:txBody>
      </p:sp>
      <p:sp>
        <p:nvSpPr>
          <p:cNvPr id="295" name="Google Shape;295;p4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Knowing distributed version control is essential in modern SW development</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You can understand a group’s work process through version control process</a:t>
            </a:r>
            <a:endParaRPr sz="1500" dirty="0">
              <a:solidFill>
                <a:srgbClr val="404040"/>
              </a:solidFill>
            </a:endParaRPr>
          </a:p>
          <a:p>
            <a:pPr marL="457200" indent="-323850">
              <a:lnSpc>
                <a:spcPct val="150000"/>
              </a:lnSpc>
              <a:spcBef>
                <a:spcPts val="1000"/>
              </a:spcBef>
              <a:buClr>
                <a:srgbClr val="404040"/>
              </a:buClr>
              <a:buSzPts val="1500"/>
              <a:buFont typeface="Arial"/>
              <a:buChar char="●"/>
            </a:pPr>
            <a:r>
              <a:rPr lang="en-US" sz="1500" dirty="0">
                <a:solidFill>
                  <a:srgbClr val="404040"/>
                </a:solidFill>
              </a:rPr>
              <a:t>Unit tests, well-used, produce more reliable applications that live longer</a:t>
            </a:r>
          </a:p>
          <a:p>
            <a:pPr marL="457200" indent="-323850">
              <a:lnSpc>
                <a:spcPct val="150000"/>
              </a:lnSpc>
              <a:spcBef>
                <a:spcPts val="1000"/>
              </a:spcBef>
              <a:spcAft>
                <a:spcPts val="1000"/>
              </a:spcAft>
              <a:buClr>
                <a:srgbClr val="404040"/>
              </a:buClr>
              <a:buSzPts val="1500"/>
              <a:buFont typeface="Arial"/>
              <a:buChar char="●"/>
            </a:pPr>
            <a:r>
              <a:rPr lang="en-US" sz="1500" dirty="0">
                <a:solidFill>
                  <a:srgbClr val="404040"/>
                </a:solidFill>
              </a:rPr>
              <a:t>Developing with unit tests in mind makes you a better developer</a:t>
            </a:r>
            <a:endParaRPr sz="1500" dirty="0">
              <a:solidFill>
                <a:srgbClr val="404040"/>
              </a:solidFill>
            </a:endParaRPr>
          </a:p>
        </p:txBody>
      </p:sp>
      <p:sp>
        <p:nvSpPr>
          <p:cNvPr id="296" name="Google Shape;2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Test Driven Development</a:t>
            </a:r>
          </a:p>
        </p:txBody>
      </p:sp>
    </p:spTree>
    <p:extLst>
      <p:ext uri="{BB962C8B-B14F-4D97-AF65-F5344CB8AC3E}">
        <p14:creationId xmlns:p14="http://schemas.microsoft.com/office/powerpoint/2010/main" val="586359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What if we wrote our tests </a:t>
            </a:r>
            <a:r>
              <a:rPr lang="en-US" i="1" dirty="0"/>
              <a:t>first?</a:t>
            </a:r>
            <a:endParaRPr lang="en-US" dirty="0"/>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Test Driven Development reverses the usual</a:t>
            </a:r>
          </a:p>
          <a:p>
            <a:endParaRPr lang="en-US" dirty="0"/>
          </a:p>
          <a:p>
            <a:r>
              <a:rPr lang="en-US" dirty="0"/>
              <a:t>Devs have to devise a test that will verify correct operation of a function </a:t>
            </a:r>
            <a:r>
              <a:rPr lang="en-US" i="1" dirty="0"/>
              <a:t>before they even write the function</a:t>
            </a:r>
            <a:endParaRPr lang="en-US" dirty="0"/>
          </a:p>
          <a:p>
            <a:endParaRPr lang="en-US" dirty="0"/>
          </a:p>
          <a:p>
            <a:r>
              <a:rPr lang="en-US" dirty="0"/>
              <a:t>This forces you to write functions that “do one thing, and do it well”</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2338639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Test Driven Development – basic sequence</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a:t>Write a unit test for the function you’re about to create</a:t>
            </a:r>
          </a:p>
          <a:p>
            <a:pPr marL="571500" indent="-342900">
              <a:buAutoNum type="arabicPeriod"/>
            </a:pPr>
            <a:endParaRPr lang="en-US" dirty="0"/>
          </a:p>
          <a:p>
            <a:pPr marL="571500" indent="-342900">
              <a:buAutoNum type="arabicPeriod"/>
            </a:pPr>
            <a:r>
              <a:rPr lang="en-US" dirty="0"/>
              <a:t>Run the test – it should fail</a:t>
            </a:r>
          </a:p>
          <a:p>
            <a:pPr marL="571500" indent="-342900">
              <a:buAutoNum type="arabicPeriod"/>
            </a:pPr>
            <a:endParaRPr lang="en-US" dirty="0"/>
          </a:p>
          <a:p>
            <a:pPr marL="571500" indent="-342900">
              <a:buAutoNum type="arabicPeriod"/>
            </a:pPr>
            <a:r>
              <a:rPr lang="en-US" dirty="0"/>
              <a:t>Write the function</a:t>
            </a:r>
          </a:p>
          <a:p>
            <a:pPr marL="571500" indent="-342900">
              <a:buAutoNum type="arabicPeriod"/>
            </a:pPr>
            <a:endParaRPr lang="en-US" dirty="0"/>
          </a:p>
          <a:p>
            <a:pPr marL="571500" indent="-342900">
              <a:buAutoNum type="arabicPeriod"/>
            </a:pPr>
            <a:r>
              <a:rPr lang="en-US" dirty="0"/>
              <a:t>Test it</a:t>
            </a:r>
          </a:p>
          <a:p>
            <a:pPr marL="571500" indent="-342900">
              <a:buAutoNum type="arabicPeriod"/>
            </a:pPr>
            <a:endParaRPr lang="en-US" dirty="0"/>
          </a:p>
          <a:p>
            <a:pPr marL="571500" indent="-342900">
              <a:buAutoNum type="arabicPeriod"/>
            </a:pPr>
            <a:r>
              <a:rPr lang="en-US" dirty="0"/>
              <a:t>If it fails, re-examine your test and change it if your logic was wrong</a:t>
            </a:r>
          </a:p>
          <a:p>
            <a:pPr marL="571500" indent="-342900">
              <a:buAutoNum type="arabicPeriod"/>
            </a:pPr>
            <a:endParaRPr lang="en-US" dirty="0"/>
          </a:p>
          <a:p>
            <a:pPr marL="571500" indent="-342900">
              <a:buAutoNum type="arabicPeriod"/>
            </a:pPr>
            <a:r>
              <a:rPr lang="en-US" dirty="0"/>
              <a:t>Otherwise, refactor your function until it passes</a:t>
            </a:r>
          </a:p>
          <a:p>
            <a:pPr marL="571500" indent="-342900">
              <a:buAutoNum type="arabicPeriod"/>
            </a:pPr>
            <a:endParaRPr lang="en-US" dirty="0"/>
          </a:p>
          <a:p>
            <a:pPr marL="571500" indent="-342900">
              <a:buAutoNum type="arabicPeriod"/>
            </a:pPr>
            <a:r>
              <a:rPr lang="en-US" dirty="0"/>
              <a:t>Write another test - repeat</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2144595726"/>
      </p:ext>
    </p:extLst>
  </p:cSld>
  <p:clrMapOvr>
    <a:masterClrMapping/>
  </p:clrMapOvr>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Demo TDD with a new test, followed by creation of a new function, all in the reference application</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Test Driven Development</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318167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Practice TDD by thinking of a function to add to the reference application (see instructor for ideas), then writing and refactoring it until the test passes</a:t>
            </a:r>
          </a:p>
          <a:p>
            <a:endParaRPr lang="en-US" dirty="0"/>
          </a:p>
          <a:p>
            <a:r>
              <a:rPr lang="en-US" dirty="0"/>
              <a:t>See instructor for any help needed in designing the test or the function</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Test Driven Development</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923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Unit Testing Frameworks</a:t>
            </a:r>
          </a:p>
        </p:txBody>
      </p:sp>
    </p:spTree>
    <p:extLst>
      <p:ext uri="{BB962C8B-B14F-4D97-AF65-F5344CB8AC3E}">
        <p14:creationId xmlns:p14="http://schemas.microsoft.com/office/powerpoint/2010/main" val="1178524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Purpose of a unit testing framework</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a:t>Help you write and run unit test</a:t>
            </a:r>
          </a:p>
          <a:p>
            <a:pPr marL="571500" indent="-342900">
              <a:buAutoNum type="arabicPeriod"/>
            </a:pPr>
            <a:endParaRPr lang="en-US" dirty="0"/>
          </a:p>
          <a:p>
            <a:pPr marL="571500" indent="-342900">
              <a:buAutoNum type="arabicPeriod"/>
            </a:pPr>
            <a:r>
              <a:rPr lang="en-US" dirty="0"/>
              <a:t>Provide test reporting</a:t>
            </a:r>
          </a:p>
          <a:p>
            <a:pPr marL="571500" indent="-342900">
              <a:buAutoNum type="arabicPeriod"/>
            </a:pPr>
            <a:endParaRPr lang="en-US" dirty="0"/>
          </a:p>
          <a:p>
            <a:pPr marL="571500" indent="-342900">
              <a:buAutoNum type="arabicPeriod"/>
            </a:pPr>
            <a:r>
              <a:rPr lang="en-US" dirty="0"/>
              <a:t>Manage collections of unit tests</a:t>
            </a:r>
          </a:p>
          <a:p>
            <a:pPr marL="571500" indent="-342900">
              <a:buAutoNum type="arabicPeriod"/>
            </a:pPr>
            <a:endParaRPr lang="en-US" dirty="0"/>
          </a:p>
          <a:p>
            <a:pPr marL="571500" indent="-342900">
              <a:buAutoNum type="arabicPeriod"/>
            </a:pPr>
            <a:r>
              <a:rPr lang="en-US" dirty="0"/>
              <a:t>Implement testing strategies that vary according to testing needs</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2688454038"/>
      </p:ext>
    </p:extLst>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Popular unit testing frameworks for Python</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err="1"/>
              <a:t>PyTest</a:t>
            </a:r>
            <a:r>
              <a:rPr lang="en-US" dirty="0"/>
              <a:t> </a:t>
            </a:r>
          </a:p>
          <a:p>
            <a:pPr marL="571500" indent="-342900">
              <a:buAutoNum type="arabicPeriod"/>
            </a:pPr>
            <a:r>
              <a:rPr lang="en-US" dirty="0"/>
              <a:t>Robot</a:t>
            </a:r>
          </a:p>
          <a:p>
            <a:pPr marL="571500" indent="-342900">
              <a:buAutoNum type="arabicPeriod"/>
            </a:pPr>
            <a:r>
              <a:rPr lang="en-US" dirty="0" err="1"/>
              <a:t>Unittest</a:t>
            </a:r>
            <a:r>
              <a:rPr lang="en-US" dirty="0"/>
              <a:t> (we will use this for our work)</a:t>
            </a:r>
          </a:p>
          <a:p>
            <a:pPr marL="571500" indent="-342900">
              <a:buAutoNum type="arabicPeriod"/>
            </a:pPr>
            <a:r>
              <a:rPr lang="en-US" dirty="0" err="1"/>
              <a:t>DocTest</a:t>
            </a:r>
            <a:endParaRPr lang="en-US" dirty="0"/>
          </a:p>
          <a:p>
            <a:pPr marL="571500" indent="-342900">
              <a:buAutoNum type="arabicPeriod"/>
            </a:pPr>
            <a:r>
              <a:rPr lang="en-US" dirty="0"/>
              <a:t>Nose2</a:t>
            </a:r>
          </a:p>
          <a:p>
            <a:pPr marL="571500" indent="-342900">
              <a:buAutoNum type="arabicPeriod"/>
            </a:pP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3213218450"/>
      </p:ext>
    </p:extLst>
  </p:cSld>
  <p:clrMapOvr>
    <a:masterClrMapping/>
  </p:clrMapOvr>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Where does a unit test come in the development cycle?</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a:t>VERY IMPORTANT FACT: Unit tests are NOT executed on a running instance of your application. They are run using ONLY your source code</a:t>
            </a:r>
          </a:p>
          <a:p>
            <a:pPr marL="571500" indent="-342900">
              <a:buAutoNum type="arabicPeriod"/>
            </a:pPr>
            <a:endParaRPr lang="en-US" dirty="0"/>
          </a:p>
          <a:p>
            <a:pPr marL="571500" indent="-342900">
              <a:buAutoNum type="arabicPeriod"/>
            </a:pPr>
            <a:r>
              <a:rPr lang="en-US" dirty="0"/>
              <a:t>This means they can be run before you use valuable resources to build and deploy your app, catching problems early</a:t>
            </a:r>
          </a:p>
          <a:p>
            <a:pPr marL="571500" indent="-342900">
              <a:buAutoNum type="arabicPeriod"/>
            </a:pPr>
            <a:endParaRPr lang="en-US" dirty="0"/>
          </a:p>
          <a:p>
            <a:pPr marL="571500" indent="-342900">
              <a:buAutoNum type="arabicPeriod"/>
            </a:pPr>
            <a:endParaRPr lang="en-US" dirty="0"/>
          </a:p>
          <a:p>
            <a:pPr marL="571500" indent="-342900">
              <a:buAutoNum type="arabicPeriod"/>
            </a:pP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3653503550"/>
      </p:ext>
    </p:extLst>
  </p:cSld>
  <p:clrMapOvr>
    <a:masterClrMapping/>
  </p:clrMapOvr>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How does unit testing work under the hood?</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endParaRPr lang="en-US" dirty="0"/>
          </a:p>
          <a:p>
            <a:pPr marL="571500" indent="-342900">
              <a:buAutoNum type="arabicPeriod"/>
            </a:pPr>
            <a:endParaRPr lang="en-US" dirty="0"/>
          </a:p>
          <a:p>
            <a:pPr marL="571500" indent="-342900">
              <a:buAutoNum type="arabicPeriod"/>
            </a:pP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6" name="Picture 5" descr="Diagram&#10;&#10;Description automatically generated">
            <a:extLst>
              <a:ext uri="{FF2B5EF4-FFF2-40B4-BE49-F238E27FC236}">
                <a16:creationId xmlns:a16="http://schemas.microsoft.com/office/drawing/2014/main" id="{316C4BF0-6FA9-4635-82ED-45FBAE3C4C25}"/>
              </a:ext>
            </a:extLst>
          </p:cNvPr>
          <p:cNvPicPr>
            <a:picLocks noChangeAspect="1"/>
          </p:cNvPicPr>
          <p:nvPr/>
        </p:nvPicPr>
        <p:blipFill>
          <a:blip r:embed="rId4"/>
          <a:stretch>
            <a:fillRect/>
          </a:stretch>
        </p:blipFill>
        <p:spPr>
          <a:xfrm>
            <a:off x="1598704" y="1028375"/>
            <a:ext cx="5655091" cy="3402816"/>
          </a:xfrm>
          <a:prstGeom prst="rect">
            <a:avLst/>
          </a:prstGeom>
        </p:spPr>
      </p:pic>
    </p:spTree>
    <p:extLst>
      <p:ext uri="{BB962C8B-B14F-4D97-AF65-F5344CB8AC3E}">
        <p14:creationId xmlns:p14="http://schemas.microsoft.com/office/powerpoint/2010/main" val="176871656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We teach over 400 technology topics</a:t>
            </a:r>
            <a:endParaRPr>
              <a:solidFill>
                <a:schemeClr val="dk1"/>
              </a:solidFill>
            </a:endParaRPr>
          </a:p>
        </p:txBody>
      </p:sp>
      <p:grpSp>
        <p:nvGrpSpPr>
          <p:cNvPr id="302" name="Google Shape;302;p47"/>
          <p:cNvGrpSpPr/>
          <p:nvPr/>
        </p:nvGrpSpPr>
        <p:grpSpPr>
          <a:xfrm>
            <a:off x="350200" y="3606154"/>
            <a:ext cx="8321882" cy="492162"/>
            <a:chOff x="350200" y="3529244"/>
            <a:chExt cx="8321882" cy="492162"/>
          </a:xfrm>
        </p:grpSpPr>
        <p:pic>
          <p:nvPicPr>
            <p:cNvPr id="303" name="Google Shape;303;p47"/>
            <p:cNvPicPr preferRelativeResize="0"/>
            <p:nvPr/>
          </p:nvPicPr>
          <p:blipFill>
            <a:blip r:embed="rId3">
              <a:alphaModFix/>
            </a:blip>
            <a:stretch>
              <a:fillRect/>
            </a:stretch>
          </p:blipFill>
          <p:spPr>
            <a:xfrm>
              <a:off x="350200" y="3546725"/>
              <a:ext cx="870347" cy="457200"/>
            </a:xfrm>
            <a:prstGeom prst="rect">
              <a:avLst/>
            </a:prstGeom>
            <a:noFill/>
            <a:ln>
              <a:noFill/>
            </a:ln>
          </p:spPr>
        </p:pic>
        <p:pic>
          <p:nvPicPr>
            <p:cNvPr id="304" name="Google Shape;304;p47"/>
            <p:cNvPicPr preferRelativeResize="0"/>
            <p:nvPr/>
          </p:nvPicPr>
          <p:blipFill>
            <a:blip r:embed="rId4">
              <a:alphaModFix/>
            </a:blip>
            <a:stretch>
              <a:fillRect/>
            </a:stretch>
          </p:blipFill>
          <p:spPr>
            <a:xfrm>
              <a:off x="1813870" y="3583804"/>
              <a:ext cx="392949" cy="383041"/>
            </a:xfrm>
            <a:prstGeom prst="rect">
              <a:avLst/>
            </a:prstGeom>
            <a:noFill/>
            <a:ln>
              <a:noFill/>
            </a:ln>
          </p:spPr>
        </p:pic>
        <p:pic>
          <p:nvPicPr>
            <p:cNvPr id="305" name="Google Shape;305;p47"/>
            <p:cNvPicPr preferRelativeResize="0"/>
            <p:nvPr/>
          </p:nvPicPr>
          <p:blipFill>
            <a:blip r:embed="rId5">
              <a:alphaModFix/>
            </a:blip>
            <a:stretch>
              <a:fillRect/>
            </a:stretch>
          </p:blipFill>
          <p:spPr>
            <a:xfrm>
              <a:off x="2800144" y="3546725"/>
              <a:ext cx="834293" cy="457200"/>
            </a:xfrm>
            <a:prstGeom prst="rect">
              <a:avLst/>
            </a:prstGeom>
            <a:noFill/>
            <a:ln>
              <a:noFill/>
            </a:ln>
          </p:spPr>
        </p:pic>
        <p:pic>
          <p:nvPicPr>
            <p:cNvPr id="306" name="Google Shape;306;p47"/>
            <p:cNvPicPr preferRelativeResize="0"/>
            <p:nvPr/>
          </p:nvPicPr>
          <p:blipFill rotWithShape="1">
            <a:blip r:embed="rId6">
              <a:alphaModFix/>
            </a:blip>
            <a:srcRect l="13234" t="13382" r="13527" b="34485"/>
            <a:stretch/>
          </p:blipFill>
          <p:spPr>
            <a:xfrm>
              <a:off x="4227760" y="3529244"/>
              <a:ext cx="685800" cy="492162"/>
            </a:xfrm>
            <a:prstGeom prst="rect">
              <a:avLst/>
            </a:prstGeom>
            <a:noFill/>
            <a:ln>
              <a:noFill/>
            </a:ln>
          </p:spPr>
        </p:pic>
        <p:pic>
          <p:nvPicPr>
            <p:cNvPr id="307" name="Google Shape;307;p47"/>
            <p:cNvPicPr preferRelativeResize="0"/>
            <p:nvPr/>
          </p:nvPicPr>
          <p:blipFill>
            <a:blip r:embed="rId7">
              <a:alphaModFix/>
            </a:blip>
            <a:stretch>
              <a:fillRect/>
            </a:stretch>
          </p:blipFill>
          <p:spPr>
            <a:xfrm>
              <a:off x="5506884" y="3592445"/>
              <a:ext cx="598104" cy="365760"/>
            </a:xfrm>
            <a:prstGeom prst="rect">
              <a:avLst/>
            </a:prstGeom>
            <a:noFill/>
            <a:ln>
              <a:noFill/>
            </a:ln>
          </p:spPr>
        </p:pic>
        <p:pic>
          <p:nvPicPr>
            <p:cNvPr id="308" name="Google Shape;308;p47"/>
            <p:cNvPicPr preferRelativeResize="0"/>
            <p:nvPr/>
          </p:nvPicPr>
          <p:blipFill>
            <a:blip r:embed="rId8">
              <a:alphaModFix/>
            </a:blip>
            <a:stretch>
              <a:fillRect/>
            </a:stretch>
          </p:blipFill>
          <p:spPr>
            <a:xfrm>
              <a:off x="6698312" y="3638165"/>
              <a:ext cx="630937" cy="274319"/>
            </a:xfrm>
            <a:prstGeom prst="rect">
              <a:avLst/>
            </a:prstGeom>
            <a:noFill/>
            <a:ln>
              <a:noFill/>
            </a:ln>
          </p:spPr>
        </p:pic>
        <p:pic>
          <p:nvPicPr>
            <p:cNvPr id="309" name="Google Shape;309;p47"/>
            <p:cNvPicPr preferRelativeResize="0"/>
            <p:nvPr/>
          </p:nvPicPr>
          <p:blipFill>
            <a:blip r:embed="rId9">
              <a:alphaModFix/>
            </a:blip>
            <a:stretch>
              <a:fillRect/>
            </a:stretch>
          </p:blipFill>
          <p:spPr>
            <a:xfrm>
              <a:off x="7922573" y="3592445"/>
              <a:ext cx="749509" cy="365760"/>
            </a:xfrm>
            <a:prstGeom prst="rect">
              <a:avLst/>
            </a:prstGeom>
            <a:noFill/>
            <a:ln>
              <a:noFill/>
            </a:ln>
          </p:spPr>
        </p:pic>
      </p:grpSp>
      <p:grpSp>
        <p:nvGrpSpPr>
          <p:cNvPr id="310" name="Google Shape;310;p47"/>
          <p:cNvGrpSpPr/>
          <p:nvPr/>
        </p:nvGrpSpPr>
        <p:grpSpPr>
          <a:xfrm>
            <a:off x="586591" y="1357863"/>
            <a:ext cx="8160331" cy="461249"/>
            <a:chOff x="586591" y="1357863"/>
            <a:chExt cx="8160331" cy="461249"/>
          </a:xfrm>
        </p:grpSpPr>
        <p:pic>
          <p:nvPicPr>
            <p:cNvPr id="311" name="Google Shape;311;p47"/>
            <p:cNvPicPr preferRelativeResize="0"/>
            <p:nvPr/>
          </p:nvPicPr>
          <p:blipFill>
            <a:blip r:embed="rId10">
              <a:alphaModFix/>
            </a:blip>
            <a:stretch>
              <a:fillRect/>
            </a:stretch>
          </p:blipFill>
          <p:spPr>
            <a:xfrm>
              <a:off x="586591" y="1359888"/>
              <a:ext cx="397565" cy="457200"/>
            </a:xfrm>
            <a:prstGeom prst="rect">
              <a:avLst/>
            </a:prstGeom>
            <a:noFill/>
            <a:ln>
              <a:noFill/>
            </a:ln>
          </p:spPr>
        </p:pic>
        <p:pic>
          <p:nvPicPr>
            <p:cNvPr id="312" name="Google Shape;312;p47"/>
            <p:cNvPicPr preferRelativeResize="0"/>
            <p:nvPr/>
          </p:nvPicPr>
          <p:blipFill>
            <a:blip r:embed="rId11">
              <a:alphaModFix/>
            </a:blip>
            <a:stretch>
              <a:fillRect/>
            </a:stretch>
          </p:blipFill>
          <p:spPr>
            <a:xfrm>
              <a:off x="1440667" y="1359888"/>
              <a:ext cx="914399" cy="457200"/>
            </a:xfrm>
            <a:prstGeom prst="rect">
              <a:avLst/>
            </a:prstGeom>
            <a:noFill/>
            <a:ln>
              <a:noFill/>
            </a:ln>
          </p:spPr>
        </p:pic>
        <p:pic>
          <p:nvPicPr>
            <p:cNvPr id="313" name="Google Shape;313;p47"/>
            <p:cNvPicPr preferRelativeResize="0"/>
            <p:nvPr/>
          </p:nvPicPr>
          <p:blipFill>
            <a:blip r:embed="rId12">
              <a:alphaModFix/>
            </a:blip>
            <a:stretch>
              <a:fillRect/>
            </a:stretch>
          </p:blipFill>
          <p:spPr>
            <a:xfrm>
              <a:off x="2811578" y="1403431"/>
              <a:ext cx="914400" cy="370115"/>
            </a:xfrm>
            <a:prstGeom prst="rect">
              <a:avLst/>
            </a:prstGeom>
            <a:noFill/>
            <a:ln>
              <a:noFill/>
            </a:ln>
          </p:spPr>
        </p:pic>
        <p:pic>
          <p:nvPicPr>
            <p:cNvPr id="314" name="Google Shape;314;p47"/>
            <p:cNvPicPr preferRelativeResize="0"/>
            <p:nvPr/>
          </p:nvPicPr>
          <p:blipFill>
            <a:blip r:embed="rId13">
              <a:alphaModFix/>
            </a:blip>
            <a:stretch>
              <a:fillRect/>
            </a:stretch>
          </p:blipFill>
          <p:spPr>
            <a:xfrm>
              <a:off x="4182489" y="1357863"/>
              <a:ext cx="392950" cy="461249"/>
            </a:xfrm>
            <a:prstGeom prst="rect">
              <a:avLst/>
            </a:prstGeom>
            <a:noFill/>
            <a:ln>
              <a:noFill/>
            </a:ln>
          </p:spPr>
        </p:pic>
        <p:pic>
          <p:nvPicPr>
            <p:cNvPr id="315" name="Google Shape;315;p47"/>
            <p:cNvPicPr preferRelativeResize="0"/>
            <p:nvPr/>
          </p:nvPicPr>
          <p:blipFill>
            <a:blip r:embed="rId14">
              <a:alphaModFix/>
            </a:blip>
            <a:stretch>
              <a:fillRect/>
            </a:stretch>
          </p:blipFill>
          <p:spPr>
            <a:xfrm>
              <a:off x="5031951" y="1467064"/>
              <a:ext cx="914400" cy="242849"/>
            </a:xfrm>
            <a:prstGeom prst="rect">
              <a:avLst/>
            </a:prstGeom>
            <a:noFill/>
            <a:ln>
              <a:noFill/>
            </a:ln>
          </p:spPr>
        </p:pic>
        <p:pic>
          <p:nvPicPr>
            <p:cNvPr id="316" name="Google Shape;316;p47"/>
            <p:cNvPicPr preferRelativeResize="0"/>
            <p:nvPr/>
          </p:nvPicPr>
          <p:blipFill>
            <a:blip r:embed="rId15">
              <a:alphaModFix/>
            </a:blip>
            <a:stretch>
              <a:fillRect/>
            </a:stretch>
          </p:blipFill>
          <p:spPr>
            <a:xfrm>
              <a:off x="6402862" y="1359887"/>
              <a:ext cx="370332" cy="457202"/>
            </a:xfrm>
            <a:prstGeom prst="rect">
              <a:avLst/>
            </a:prstGeom>
            <a:noFill/>
            <a:ln>
              <a:noFill/>
            </a:ln>
          </p:spPr>
        </p:pic>
        <p:pic>
          <p:nvPicPr>
            <p:cNvPr id="317" name="Google Shape;317;p47"/>
            <p:cNvPicPr preferRelativeResize="0"/>
            <p:nvPr/>
          </p:nvPicPr>
          <p:blipFill>
            <a:blip r:embed="rId16">
              <a:alphaModFix/>
            </a:blip>
            <a:stretch>
              <a:fillRect/>
            </a:stretch>
          </p:blipFill>
          <p:spPr>
            <a:xfrm>
              <a:off x="7229705" y="1397480"/>
              <a:ext cx="731520" cy="382016"/>
            </a:xfrm>
            <a:prstGeom prst="rect">
              <a:avLst/>
            </a:prstGeom>
            <a:noFill/>
            <a:ln>
              <a:noFill/>
            </a:ln>
          </p:spPr>
        </p:pic>
        <p:pic>
          <p:nvPicPr>
            <p:cNvPr id="318" name="Google Shape;318;p47"/>
            <p:cNvPicPr preferRelativeResize="0"/>
            <p:nvPr/>
          </p:nvPicPr>
          <p:blipFill>
            <a:blip r:embed="rId17">
              <a:alphaModFix/>
            </a:blip>
            <a:stretch>
              <a:fillRect/>
            </a:stretch>
          </p:blipFill>
          <p:spPr>
            <a:xfrm>
              <a:off x="8417737" y="1423895"/>
              <a:ext cx="329185" cy="329185"/>
            </a:xfrm>
            <a:prstGeom prst="rect">
              <a:avLst/>
            </a:prstGeom>
            <a:noFill/>
            <a:ln>
              <a:noFill/>
            </a:ln>
          </p:spPr>
        </p:pic>
      </p:grpSp>
      <p:grpSp>
        <p:nvGrpSpPr>
          <p:cNvPr id="319" name="Google Shape;319;p47"/>
          <p:cNvGrpSpPr/>
          <p:nvPr/>
        </p:nvGrpSpPr>
        <p:grpSpPr>
          <a:xfrm>
            <a:off x="556773" y="2046712"/>
            <a:ext cx="8190148" cy="514761"/>
            <a:chOff x="556773" y="2048915"/>
            <a:chExt cx="8190148" cy="514761"/>
          </a:xfrm>
        </p:grpSpPr>
        <p:pic>
          <p:nvPicPr>
            <p:cNvPr id="320" name="Google Shape;320;p47"/>
            <p:cNvPicPr preferRelativeResize="0"/>
            <p:nvPr/>
          </p:nvPicPr>
          <p:blipFill>
            <a:blip r:embed="rId18">
              <a:alphaModFix/>
            </a:blip>
            <a:stretch>
              <a:fillRect/>
            </a:stretch>
          </p:blipFill>
          <p:spPr>
            <a:xfrm>
              <a:off x="556773" y="2168585"/>
              <a:ext cx="457200" cy="275421"/>
            </a:xfrm>
            <a:prstGeom prst="rect">
              <a:avLst/>
            </a:prstGeom>
            <a:noFill/>
            <a:ln>
              <a:noFill/>
            </a:ln>
          </p:spPr>
        </p:pic>
        <p:pic>
          <p:nvPicPr>
            <p:cNvPr id="321" name="Google Shape;321;p47"/>
            <p:cNvPicPr preferRelativeResize="0"/>
            <p:nvPr/>
          </p:nvPicPr>
          <p:blipFill>
            <a:blip r:embed="rId19">
              <a:alphaModFix/>
            </a:blip>
            <a:stretch>
              <a:fillRect/>
            </a:stretch>
          </p:blipFill>
          <p:spPr>
            <a:xfrm>
              <a:off x="1578186" y="2178280"/>
              <a:ext cx="914400" cy="256032"/>
            </a:xfrm>
            <a:prstGeom prst="rect">
              <a:avLst/>
            </a:prstGeom>
            <a:noFill/>
            <a:ln>
              <a:noFill/>
            </a:ln>
          </p:spPr>
        </p:pic>
        <p:pic>
          <p:nvPicPr>
            <p:cNvPr id="322" name="Google Shape;322;p47"/>
            <p:cNvPicPr preferRelativeResize="0"/>
            <p:nvPr/>
          </p:nvPicPr>
          <p:blipFill>
            <a:blip r:embed="rId20">
              <a:alphaModFix/>
            </a:blip>
            <a:stretch>
              <a:fillRect/>
            </a:stretch>
          </p:blipFill>
          <p:spPr>
            <a:xfrm>
              <a:off x="3056799" y="2048915"/>
              <a:ext cx="457200" cy="514761"/>
            </a:xfrm>
            <a:prstGeom prst="rect">
              <a:avLst/>
            </a:prstGeom>
            <a:noFill/>
            <a:ln>
              <a:noFill/>
            </a:ln>
          </p:spPr>
        </p:pic>
        <p:pic>
          <p:nvPicPr>
            <p:cNvPr id="323" name="Google Shape;323;p47"/>
            <p:cNvPicPr preferRelativeResize="0"/>
            <p:nvPr/>
          </p:nvPicPr>
          <p:blipFill>
            <a:blip r:embed="rId21">
              <a:alphaModFix/>
            </a:blip>
            <a:stretch>
              <a:fillRect/>
            </a:stretch>
          </p:blipFill>
          <p:spPr>
            <a:xfrm>
              <a:off x="4078212" y="2077696"/>
              <a:ext cx="682547" cy="457200"/>
            </a:xfrm>
            <a:prstGeom prst="rect">
              <a:avLst/>
            </a:prstGeom>
            <a:noFill/>
            <a:ln>
              <a:noFill/>
            </a:ln>
          </p:spPr>
        </p:pic>
        <p:pic>
          <p:nvPicPr>
            <p:cNvPr id="324" name="Google Shape;324;p47"/>
            <p:cNvPicPr preferRelativeResize="0"/>
            <p:nvPr/>
          </p:nvPicPr>
          <p:blipFill>
            <a:blip r:embed="rId22">
              <a:alphaModFix/>
            </a:blip>
            <a:stretch>
              <a:fillRect/>
            </a:stretch>
          </p:blipFill>
          <p:spPr>
            <a:xfrm>
              <a:off x="5324972" y="2061150"/>
              <a:ext cx="457202" cy="490291"/>
            </a:xfrm>
            <a:prstGeom prst="rect">
              <a:avLst/>
            </a:prstGeom>
            <a:noFill/>
            <a:ln>
              <a:noFill/>
            </a:ln>
          </p:spPr>
        </p:pic>
        <p:pic>
          <p:nvPicPr>
            <p:cNvPr id="325" name="Google Shape;325;p47"/>
            <p:cNvPicPr preferRelativeResize="0"/>
            <p:nvPr/>
          </p:nvPicPr>
          <p:blipFill>
            <a:blip r:embed="rId23">
              <a:alphaModFix/>
            </a:blip>
            <a:stretch>
              <a:fillRect/>
            </a:stretch>
          </p:blipFill>
          <p:spPr>
            <a:xfrm>
              <a:off x="6346387" y="2101470"/>
              <a:ext cx="365760" cy="409652"/>
            </a:xfrm>
            <a:prstGeom prst="rect">
              <a:avLst/>
            </a:prstGeom>
            <a:noFill/>
            <a:ln>
              <a:noFill/>
            </a:ln>
          </p:spPr>
        </p:pic>
        <p:pic>
          <p:nvPicPr>
            <p:cNvPr id="326" name="Google Shape;326;p47"/>
            <p:cNvPicPr preferRelativeResize="0"/>
            <p:nvPr/>
          </p:nvPicPr>
          <p:blipFill>
            <a:blip r:embed="rId24">
              <a:alphaModFix/>
            </a:blip>
            <a:stretch>
              <a:fillRect/>
            </a:stretch>
          </p:blipFill>
          <p:spPr>
            <a:xfrm>
              <a:off x="7276360" y="2077696"/>
              <a:ext cx="577165" cy="457200"/>
            </a:xfrm>
            <a:prstGeom prst="rect">
              <a:avLst/>
            </a:prstGeom>
            <a:noFill/>
            <a:ln>
              <a:noFill/>
            </a:ln>
          </p:spPr>
        </p:pic>
        <p:pic>
          <p:nvPicPr>
            <p:cNvPr id="327" name="Google Shape;327;p47"/>
            <p:cNvPicPr preferRelativeResize="0"/>
            <p:nvPr/>
          </p:nvPicPr>
          <p:blipFill rotWithShape="1">
            <a:blip r:embed="rId25">
              <a:alphaModFix/>
            </a:blip>
            <a:srcRect l="12724" t="18600" r="17242" b="17391"/>
            <a:stretch/>
          </p:blipFill>
          <p:spPr>
            <a:xfrm>
              <a:off x="8417738" y="2109501"/>
              <a:ext cx="329184" cy="393590"/>
            </a:xfrm>
            <a:prstGeom prst="rect">
              <a:avLst/>
            </a:prstGeom>
            <a:noFill/>
            <a:ln>
              <a:noFill/>
            </a:ln>
          </p:spPr>
        </p:pic>
      </p:grpSp>
      <p:grpSp>
        <p:nvGrpSpPr>
          <p:cNvPr id="328" name="Google Shape;328;p47"/>
          <p:cNvGrpSpPr/>
          <p:nvPr/>
        </p:nvGrpSpPr>
        <p:grpSpPr>
          <a:xfrm>
            <a:off x="556774" y="2789071"/>
            <a:ext cx="8224342" cy="665684"/>
            <a:chOff x="556774" y="2749417"/>
            <a:chExt cx="8224342" cy="665684"/>
          </a:xfrm>
        </p:grpSpPr>
        <p:pic>
          <p:nvPicPr>
            <p:cNvPr id="329" name="Google Shape;329;p47"/>
            <p:cNvPicPr preferRelativeResize="0"/>
            <p:nvPr/>
          </p:nvPicPr>
          <p:blipFill>
            <a:blip r:embed="rId26">
              <a:alphaModFix/>
            </a:blip>
            <a:stretch>
              <a:fillRect/>
            </a:stretch>
          </p:blipFill>
          <p:spPr>
            <a:xfrm>
              <a:off x="556774" y="2834520"/>
              <a:ext cx="457199" cy="495478"/>
            </a:xfrm>
            <a:prstGeom prst="rect">
              <a:avLst/>
            </a:prstGeom>
            <a:noFill/>
            <a:ln>
              <a:noFill/>
            </a:ln>
          </p:spPr>
        </p:pic>
        <p:pic>
          <p:nvPicPr>
            <p:cNvPr id="330" name="Google Shape;330;p47"/>
            <p:cNvPicPr preferRelativeResize="0"/>
            <p:nvPr/>
          </p:nvPicPr>
          <p:blipFill>
            <a:blip r:embed="rId27">
              <a:alphaModFix/>
            </a:blip>
            <a:stretch>
              <a:fillRect/>
            </a:stretch>
          </p:blipFill>
          <p:spPr>
            <a:xfrm>
              <a:off x="1550263" y="2945099"/>
              <a:ext cx="713232" cy="274320"/>
            </a:xfrm>
            <a:prstGeom prst="rect">
              <a:avLst/>
            </a:prstGeom>
            <a:noFill/>
            <a:ln>
              <a:noFill/>
            </a:ln>
          </p:spPr>
        </p:pic>
        <p:pic>
          <p:nvPicPr>
            <p:cNvPr id="331" name="Google Shape;331;p47"/>
            <p:cNvPicPr preferRelativeResize="0"/>
            <p:nvPr/>
          </p:nvPicPr>
          <p:blipFill>
            <a:blip r:embed="rId28">
              <a:alphaModFix/>
            </a:blip>
            <a:stretch>
              <a:fillRect/>
            </a:stretch>
          </p:blipFill>
          <p:spPr>
            <a:xfrm>
              <a:off x="2799785" y="2891134"/>
              <a:ext cx="466345" cy="382249"/>
            </a:xfrm>
            <a:prstGeom prst="rect">
              <a:avLst/>
            </a:prstGeom>
            <a:noFill/>
            <a:ln>
              <a:noFill/>
            </a:ln>
          </p:spPr>
        </p:pic>
        <p:pic>
          <p:nvPicPr>
            <p:cNvPr id="332" name="Google Shape;332;p47"/>
            <p:cNvPicPr preferRelativeResize="0"/>
            <p:nvPr/>
          </p:nvPicPr>
          <p:blipFill rotWithShape="1">
            <a:blip r:embed="rId29">
              <a:alphaModFix/>
            </a:blip>
            <a:srcRect l="4317" t="24225" r="6301" b="25536"/>
            <a:stretch/>
          </p:blipFill>
          <p:spPr>
            <a:xfrm>
              <a:off x="3802420" y="2899379"/>
              <a:ext cx="1155801" cy="365761"/>
            </a:xfrm>
            <a:prstGeom prst="rect">
              <a:avLst/>
            </a:prstGeom>
            <a:noFill/>
            <a:ln>
              <a:noFill/>
            </a:ln>
          </p:spPr>
        </p:pic>
        <p:pic>
          <p:nvPicPr>
            <p:cNvPr id="333" name="Google Shape;333;p47"/>
            <p:cNvPicPr preferRelativeResize="0"/>
            <p:nvPr/>
          </p:nvPicPr>
          <p:blipFill>
            <a:blip r:embed="rId30">
              <a:alphaModFix/>
            </a:blip>
            <a:stretch>
              <a:fillRect/>
            </a:stretch>
          </p:blipFill>
          <p:spPr>
            <a:xfrm>
              <a:off x="5494511" y="2853659"/>
              <a:ext cx="457201" cy="457201"/>
            </a:xfrm>
            <a:prstGeom prst="rect">
              <a:avLst/>
            </a:prstGeom>
            <a:noFill/>
            <a:ln>
              <a:noFill/>
            </a:ln>
          </p:spPr>
        </p:pic>
        <p:pic>
          <p:nvPicPr>
            <p:cNvPr id="334" name="Google Shape;334;p47"/>
            <p:cNvPicPr preferRelativeResize="0"/>
            <p:nvPr/>
          </p:nvPicPr>
          <p:blipFill rotWithShape="1">
            <a:blip r:embed="rId31">
              <a:alphaModFix/>
            </a:blip>
            <a:srcRect l="30394" r="28447"/>
            <a:stretch/>
          </p:blipFill>
          <p:spPr>
            <a:xfrm>
              <a:off x="6488002" y="2749417"/>
              <a:ext cx="365760" cy="665684"/>
            </a:xfrm>
            <a:prstGeom prst="rect">
              <a:avLst/>
            </a:prstGeom>
            <a:noFill/>
            <a:ln>
              <a:noFill/>
            </a:ln>
          </p:spPr>
        </p:pic>
        <p:pic>
          <p:nvPicPr>
            <p:cNvPr id="335" name="Google Shape;335;p47"/>
            <p:cNvPicPr preferRelativeResize="0"/>
            <p:nvPr/>
          </p:nvPicPr>
          <p:blipFill>
            <a:blip r:embed="rId32">
              <a:alphaModFix/>
            </a:blip>
            <a:stretch>
              <a:fillRect/>
            </a:stretch>
          </p:blipFill>
          <p:spPr>
            <a:xfrm>
              <a:off x="7390053" y="2853659"/>
              <a:ext cx="457200" cy="457200"/>
            </a:xfrm>
            <a:prstGeom prst="rect">
              <a:avLst/>
            </a:prstGeom>
            <a:noFill/>
            <a:ln>
              <a:noFill/>
            </a:ln>
          </p:spPr>
        </p:pic>
        <p:pic>
          <p:nvPicPr>
            <p:cNvPr id="336" name="Google Shape;336;p47"/>
            <p:cNvPicPr preferRelativeResize="0"/>
            <p:nvPr/>
          </p:nvPicPr>
          <p:blipFill>
            <a:blip r:embed="rId33">
              <a:alphaModFix/>
            </a:blip>
            <a:stretch>
              <a:fillRect/>
            </a:stretch>
          </p:blipFill>
          <p:spPr>
            <a:xfrm>
              <a:off x="8383543" y="2883472"/>
              <a:ext cx="397573" cy="397573"/>
            </a:xfrm>
            <a:prstGeom prst="rect">
              <a:avLst/>
            </a:prstGeom>
            <a:noFill/>
            <a:ln>
              <a:noFill/>
            </a:ln>
          </p:spPr>
        </p:pic>
      </p:grpSp>
      <p:grpSp>
        <p:nvGrpSpPr>
          <p:cNvPr id="337" name="Google Shape;337;p47"/>
          <p:cNvGrpSpPr/>
          <p:nvPr/>
        </p:nvGrpSpPr>
        <p:grpSpPr>
          <a:xfrm>
            <a:off x="602493" y="4402115"/>
            <a:ext cx="8132228" cy="457201"/>
            <a:chOff x="602493" y="4402115"/>
            <a:chExt cx="8132228" cy="457201"/>
          </a:xfrm>
        </p:grpSpPr>
        <p:pic>
          <p:nvPicPr>
            <p:cNvPr id="338" name="Google Shape;338;p47"/>
            <p:cNvPicPr preferRelativeResize="0"/>
            <p:nvPr/>
          </p:nvPicPr>
          <p:blipFill>
            <a:blip r:embed="rId34">
              <a:alphaModFix/>
            </a:blip>
            <a:stretch>
              <a:fillRect/>
            </a:stretch>
          </p:blipFill>
          <p:spPr>
            <a:xfrm>
              <a:off x="602493" y="4429548"/>
              <a:ext cx="365761" cy="402335"/>
            </a:xfrm>
            <a:prstGeom prst="rect">
              <a:avLst/>
            </a:prstGeom>
            <a:noFill/>
            <a:ln>
              <a:noFill/>
            </a:ln>
          </p:spPr>
        </p:pic>
        <p:pic>
          <p:nvPicPr>
            <p:cNvPr id="339" name="Google Shape;339;p47"/>
            <p:cNvPicPr preferRelativeResize="0"/>
            <p:nvPr/>
          </p:nvPicPr>
          <p:blipFill>
            <a:blip r:embed="rId35">
              <a:alphaModFix/>
            </a:blip>
            <a:stretch>
              <a:fillRect/>
            </a:stretch>
          </p:blipFill>
          <p:spPr>
            <a:xfrm>
              <a:off x="2212955" y="4470696"/>
              <a:ext cx="1062532" cy="320040"/>
            </a:xfrm>
            <a:prstGeom prst="rect">
              <a:avLst/>
            </a:prstGeom>
            <a:noFill/>
            <a:ln>
              <a:noFill/>
            </a:ln>
          </p:spPr>
        </p:pic>
        <p:pic>
          <p:nvPicPr>
            <p:cNvPr id="340" name="Google Shape;340;p47"/>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41" name="Google Shape;341;p47"/>
            <p:cNvPicPr preferRelativeResize="0"/>
            <p:nvPr/>
          </p:nvPicPr>
          <p:blipFill>
            <a:blip r:embed="rId36">
              <a:alphaModFix/>
            </a:blip>
            <a:stretch>
              <a:fillRect/>
            </a:stretch>
          </p:blipFill>
          <p:spPr>
            <a:xfrm>
              <a:off x="3730312" y="4402115"/>
              <a:ext cx="457201" cy="457201"/>
            </a:xfrm>
            <a:prstGeom prst="rect">
              <a:avLst/>
            </a:prstGeom>
            <a:noFill/>
            <a:ln>
              <a:noFill/>
            </a:ln>
          </p:spPr>
        </p:pic>
        <p:pic>
          <p:nvPicPr>
            <p:cNvPr id="342" name="Google Shape;342;p47"/>
            <p:cNvPicPr preferRelativeResize="0"/>
            <p:nvPr/>
          </p:nvPicPr>
          <p:blipFill>
            <a:blip r:embed="rId37">
              <a:alphaModFix/>
            </a:blip>
            <a:stretch>
              <a:fillRect/>
            </a:stretch>
          </p:blipFill>
          <p:spPr>
            <a:xfrm>
              <a:off x="4642338" y="4409289"/>
              <a:ext cx="969264" cy="442854"/>
            </a:xfrm>
            <a:prstGeom prst="rect">
              <a:avLst/>
            </a:prstGeom>
            <a:noFill/>
            <a:ln>
              <a:noFill/>
            </a:ln>
          </p:spPr>
        </p:pic>
        <p:pic>
          <p:nvPicPr>
            <p:cNvPr id="343" name="Google Shape;343;p47"/>
            <p:cNvPicPr preferRelativeResize="0"/>
            <p:nvPr/>
          </p:nvPicPr>
          <p:blipFill>
            <a:blip r:embed="rId38">
              <a:alphaModFix/>
            </a:blip>
            <a:stretch>
              <a:fillRect/>
            </a:stretch>
          </p:blipFill>
          <p:spPr>
            <a:xfrm>
              <a:off x="6066428" y="4509291"/>
              <a:ext cx="944826" cy="242850"/>
            </a:xfrm>
            <a:prstGeom prst="rect">
              <a:avLst/>
            </a:prstGeom>
            <a:noFill/>
            <a:ln>
              <a:noFill/>
            </a:ln>
          </p:spPr>
        </p:pic>
        <p:pic>
          <p:nvPicPr>
            <p:cNvPr id="344" name="Google Shape;344;p47"/>
            <p:cNvPicPr preferRelativeResize="0"/>
            <p:nvPr/>
          </p:nvPicPr>
          <p:blipFill rotWithShape="1">
            <a:blip r:embed="rId39">
              <a:alphaModFix/>
            </a:blip>
            <a:srcRect l="13598" t="18737" r="19047" b="29614"/>
            <a:stretch/>
          </p:blipFill>
          <p:spPr>
            <a:xfrm>
              <a:off x="7466079" y="4447836"/>
              <a:ext cx="365760" cy="365759"/>
            </a:xfrm>
            <a:prstGeom prst="rect">
              <a:avLst/>
            </a:prstGeom>
            <a:noFill/>
            <a:ln>
              <a:noFill/>
            </a:ln>
          </p:spPr>
        </p:pic>
        <p:pic>
          <p:nvPicPr>
            <p:cNvPr id="345" name="Google Shape;345;p47"/>
            <p:cNvPicPr preferRelativeResize="0"/>
            <p:nvPr/>
          </p:nvPicPr>
          <p:blipFill rotWithShape="1">
            <a:blip r:embed="rId40">
              <a:alphaModFix/>
            </a:blip>
            <a:srcRect l="15102" t="23674" r="17082" b="23915"/>
            <a:stretch/>
          </p:blipFill>
          <p:spPr>
            <a:xfrm>
              <a:off x="8286665" y="4406687"/>
              <a:ext cx="448056" cy="448056"/>
            </a:xfrm>
            <a:prstGeom prst="rect">
              <a:avLst/>
            </a:prstGeom>
            <a:noFill/>
            <a:ln>
              <a:noFill/>
            </a:ln>
          </p:spPr>
        </p:pic>
      </p:grpSp>
      <p:sp>
        <p:nvSpPr>
          <p:cNvPr id="346" name="Google Shape;346;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Writing Unit Tests in </a:t>
            </a:r>
            <a:r>
              <a:rPr lang="en-US" dirty="0" err="1"/>
              <a:t>UnitTest</a:t>
            </a:r>
            <a:endParaRPr lang="en-US" dirty="0"/>
          </a:p>
        </p:txBody>
      </p:sp>
    </p:spTree>
    <p:extLst>
      <p:ext uri="{BB962C8B-B14F-4D97-AF65-F5344CB8AC3E}">
        <p14:creationId xmlns:p14="http://schemas.microsoft.com/office/powerpoint/2010/main" val="891566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Features of </a:t>
            </a:r>
            <a:r>
              <a:rPr lang="en-US" dirty="0" err="1"/>
              <a:t>UnitTest</a:t>
            </a:r>
            <a:endParaRPr lang="en-US" dirty="0"/>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228600" indent="0"/>
            <a:r>
              <a:rPr lang="en-US" dirty="0"/>
              <a:t>Less boilerplate code that other libraries/frameworks</a:t>
            </a:r>
          </a:p>
          <a:p>
            <a:pPr marL="228600" indent="0"/>
            <a:endParaRPr lang="en-US" dirty="0"/>
          </a:p>
          <a:p>
            <a:pPr marL="228600" indent="0"/>
            <a:r>
              <a:rPr lang="en-US" dirty="0"/>
              <a:t>Enables state and dependency management via “fixtures”</a:t>
            </a:r>
          </a:p>
          <a:p>
            <a:pPr marL="571500" indent="-342900">
              <a:buAutoNum type="arabicPeriod"/>
            </a:pPr>
            <a:endParaRPr lang="en-US" dirty="0"/>
          </a:p>
          <a:p>
            <a:pPr marL="228600" indent="0"/>
            <a:r>
              <a:rPr lang="en-US" dirty="0"/>
              <a:t>Allows test filtering, tailoring test runs to your needs</a:t>
            </a:r>
          </a:p>
          <a:p>
            <a:pPr marL="228600" indent="0"/>
            <a:endParaRPr lang="en-US" dirty="0"/>
          </a:p>
          <a:p>
            <a:pPr marL="228600" indent="0"/>
            <a:r>
              <a:rPr lang="en-US" dirty="0"/>
              <a:t>Provides for test parameterization</a:t>
            </a:r>
          </a:p>
          <a:p>
            <a:pPr marL="228600" indent="0"/>
            <a:endParaRPr lang="en-US" dirty="0"/>
          </a:p>
          <a:p>
            <a:pPr marL="228600" indent="0"/>
            <a:r>
              <a:rPr lang="en-US" dirty="0"/>
              <a:t>Easily extended</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1233923750"/>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err="1"/>
              <a:t>PyTest</a:t>
            </a:r>
            <a:r>
              <a:rPr lang="en-US" dirty="0"/>
              <a:t>: Managing state for your test</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228600" indent="0"/>
            <a:r>
              <a:rPr lang="en-US" dirty="0"/>
              <a:t>We often need collection of objects, in a specific state, for our tests</a:t>
            </a:r>
          </a:p>
          <a:p>
            <a:pPr marL="228600" indent="0"/>
            <a:endParaRPr lang="en-US" dirty="0"/>
          </a:p>
          <a:p>
            <a:pPr marL="228600" indent="0"/>
            <a:r>
              <a:rPr lang="en-US" dirty="0"/>
              <a:t>We can use a “fixture” in </a:t>
            </a:r>
            <a:r>
              <a:rPr lang="en-US" dirty="0" err="1"/>
              <a:t>PyTest</a:t>
            </a:r>
            <a:r>
              <a:rPr lang="en-US" dirty="0"/>
              <a:t> to create and shape data to our needs – and then use that data structure across multiple tests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385920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Create a </a:t>
            </a:r>
            <a:r>
              <a:rPr lang="en-US" dirty="0" err="1"/>
              <a:t>PyTest</a:t>
            </a:r>
            <a:r>
              <a:rPr lang="en-US" dirty="0"/>
              <a:t> fixture and use it in two unit tests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err="1"/>
              <a:t>PyTest</a:t>
            </a:r>
            <a:r>
              <a:rPr lang="en-US" dirty="0"/>
              <a:t> Fixture</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257674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Create a </a:t>
            </a:r>
            <a:r>
              <a:rPr lang="en-US" dirty="0" err="1"/>
              <a:t>PyTest</a:t>
            </a:r>
            <a:r>
              <a:rPr lang="en-US" dirty="0"/>
              <a:t> fixture and use it in two unit tests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err="1"/>
              <a:t>PyTest</a:t>
            </a:r>
            <a:r>
              <a:rPr lang="en-US" dirty="0"/>
              <a:t> Fixture</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101717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err="1"/>
              <a:t>PyTest</a:t>
            </a:r>
            <a:r>
              <a:rPr lang="en-US" dirty="0"/>
              <a:t>: Categorizing test</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228600" indent="0"/>
            <a:r>
              <a:rPr lang="en-US" dirty="0"/>
              <a:t>We may not always want to run every test – some might take too long for our situation, for example</a:t>
            </a:r>
          </a:p>
          <a:p>
            <a:pPr marL="228600" indent="0"/>
            <a:endParaRPr lang="en-US" dirty="0"/>
          </a:p>
          <a:p>
            <a:pPr marL="228600" indent="0"/>
            <a:r>
              <a:rPr lang="en-US" dirty="0"/>
              <a:t>We can control which tests are run by tagging them, and running only matching tests</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963322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Tag a subset of our tests and show test runs on all tests/tagged tests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Tagging Tests</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325667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Tag a subset of your tests and perform test runs on all tests/tagged tests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Tagging Tests</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4430813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err="1"/>
              <a:t>PyTest</a:t>
            </a:r>
            <a:r>
              <a:rPr lang="en-US" dirty="0"/>
              <a:t>: Duration reports</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228600" indent="0"/>
            <a:r>
              <a:rPr lang="en-US" dirty="0" err="1"/>
              <a:t>PyTest</a:t>
            </a:r>
            <a:r>
              <a:rPr lang="en-US" dirty="0"/>
              <a:t> reports include a built-in duration report</a:t>
            </a:r>
          </a:p>
          <a:p>
            <a:pPr marL="228600" indent="0"/>
            <a:endParaRPr lang="en-US" dirty="0"/>
          </a:p>
          <a:p>
            <a:pPr marL="228600" indent="0"/>
            <a:r>
              <a:rPr lang="en-US" dirty="0"/>
              <a:t>This helps you triage which tests to exclude if you need to speed up your builds</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120769293"/>
      </p:ext>
    </p:extLst>
  </p:cSld>
  <p:clrMapOvr>
    <a:masterClrMapping/>
  </p:clrMapOvr>
  <p:extLst>
    <p:ext uri="{6950BFC3-D8DA-4A85-94F7-54DA5524770B}">
      <p188:commentRel xmlns:p188="http://schemas.microsoft.com/office/powerpoint/2018/8/main" r:id="rId3"/>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Run a duration report on our tests. Change the tag on a long-running test to exclude it as needed. Re-run the tests, excluding that test.</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Duration Report</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544901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You experience our impact on a daily basis!</a:t>
            </a:r>
            <a:endParaRPr>
              <a:solidFill>
                <a:schemeClr val="dk1"/>
              </a:solidFill>
            </a:endParaRPr>
          </a:p>
        </p:txBody>
      </p:sp>
      <p:pic>
        <p:nvPicPr>
          <p:cNvPr id="352" name="Google Shape;352;p48"/>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53" name="Google Shape;353;p48"/>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54" name="Google Shape;354;p48"/>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55" name="Google Shape;35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Run a duration report on Your tests. Change the tag on a long-running test to exclude it as needed. Re-run the tests, excluding that test.</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Duration Report</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1281224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4">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5">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5">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US" sz="1900" dirty="0"/>
              <a:t>e</a:t>
            </a:r>
            <a:r>
              <a:rPr lang="en" sz="1900" dirty="0"/>
              <a:t>rik-gross@pluralsight.com</a:t>
            </a:r>
            <a:endParaRPr sz="1900" dirty="0"/>
          </a:p>
        </p:txBody>
      </p:sp>
      <p:pic>
        <p:nvPicPr>
          <p:cNvPr id="398" name="Google Shape;398;p53" descr="Google Shape;299;p42"/>
          <p:cNvPicPr preferRelativeResize="0"/>
          <p:nvPr/>
        </p:nvPicPr>
        <p:blipFill rotWithShape="1">
          <a:blip r:embed="rId6">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7">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8">
            <a:alphaModFix/>
          </a:blip>
          <a:stretch>
            <a:fillRect/>
          </a:stretch>
        </p:blipFill>
        <p:spPr>
          <a:xfrm>
            <a:off x="6848213" y="4187750"/>
            <a:ext cx="2049536" cy="929699"/>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240" name="Google Shape;240;p31"/>
          <p:cNvSpPr txBox="1">
            <a:spLocks noGrp="1"/>
          </p:cNvSpPr>
          <p:nvPr>
            <p:ph type="body" idx="1"/>
          </p:nvPr>
        </p:nvSpPr>
        <p:spPr>
          <a:xfrm>
            <a:off x="613700" y="1794150"/>
            <a:ext cx="7086600" cy="22872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dirty="0">
                <a:solidFill>
                  <a:schemeClr val="dk1"/>
                </a:solidFill>
              </a:rPr>
              <a:t>Make this interactive</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Ask you questions </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Ensure everyone can speak </a:t>
            </a:r>
            <a:endParaRPr dirty="0"/>
          </a:p>
          <a:p>
            <a:pPr marL="457200" lvl="0" indent="-323850" algn="l" rtl="0">
              <a:lnSpc>
                <a:spcPct val="150000"/>
              </a:lnSpc>
              <a:spcBef>
                <a:spcPts val="1000"/>
              </a:spcBef>
              <a:spcAft>
                <a:spcPts val="0"/>
              </a:spcAft>
              <a:buSzPts val="1500"/>
              <a:buChar char="●"/>
            </a:pPr>
            <a:r>
              <a:rPr lang="en" dirty="0"/>
              <a:t>Create an inclusive learning environment</a:t>
            </a:r>
            <a:endParaRPr dirty="0"/>
          </a:p>
          <a:p>
            <a:pPr marL="457200" lvl="0" indent="-323850" algn="l" rtl="0">
              <a:lnSpc>
                <a:spcPct val="150000"/>
              </a:lnSpc>
              <a:spcBef>
                <a:spcPts val="1000"/>
              </a:spcBef>
              <a:spcAft>
                <a:spcPts val="1000"/>
              </a:spcAft>
              <a:buClr>
                <a:schemeClr val="dk1"/>
              </a:buClr>
              <a:buSzPts val="1500"/>
              <a:buChar char="●"/>
            </a:pPr>
            <a:r>
              <a:rPr lang="en" dirty="0">
                <a:solidFill>
                  <a:schemeClr val="dk1"/>
                </a:solidFill>
              </a:rPr>
              <a:t>Use an on-screen timer for breaks</a:t>
            </a:r>
            <a:endParaRPr dirty="0">
              <a:solidFill>
                <a:schemeClr val="dk1"/>
              </a:solidFill>
            </a:endParaRPr>
          </a:p>
        </p:txBody>
      </p:sp>
      <p:sp>
        <p:nvSpPr>
          <p:cNvPr id="241" name="Google Shape;241;p31"/>
          <p:cNvSpPr txBox="1">
            <a:spLocks noGrp="1"/>
          </p:cNvSpPr>
          <p:nvPr>
            <p:ph type="body" idx="1"/>
          </p:nvPr>
        </p:nvSpPr>
        <p:spPr>
          <a:xfrm>
            <a:off x="6690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I will...</a:t>
            </a:r>
            <a:endParaRPr sz="1800" b="1">
              <a:solidFill>
                <a:schemeClr val="accent1"/>
              </a:solidFill>
            </a:endParaRPr>
          </a:p>
        </p:txBody>
      </p:sp>
      <p:sp>
        <p:nvSpPr>
          <p:cNvPr id="242" name="Google Shape;24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0404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300" b="0" i="0" u="none" strike="noStrike" kern="0" cap="none" spc="0" normalizeH="0" baseline="0" noProof="0">
              <a:ln>
                <a:noFill/>
              </a:ln>
              <a:solidFill>
                <a:srgbClr val="404040"/>
              </a:solidFill>
              <a:effectLst/>
              <a:uLnTx/>
              <a:uFillTx/>
              <a:latin typeface="Arial"/>
              <a:cs typeface="Arial"/>
              <a:sym typeface="Arial"/>
            </a:endParaRPr>
          </a:p>
        </p:txBody>
      </p:sp>
      <p:sp>
        <p:nvSpPr>
          <p:cNvPr id="243" name="Google Shape;243;p31"/>
          <p:cNvSpPr txBox="1">
            <a:spLocks noGrp="1"/>
          </p:cNvSpPr>
          <p:nvPr>
            <p:ph type="body" idx="1"/>
          </p:nvPr>
        </p:nvSpPr>
        <p:spPr>
          <a:xfrm>
            <a:off x="669000" y="42089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dirty="0">
                <a:solidFill>
                  <a:schemeClr val="accent1"/>
                </a:solidFill>
              </a:rPr>
              <a:t>…also, if you have an accessibility need, please let me know</a:t>
            </a:r>
            <a:endParaRPr sz="1800"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Effect transition="in" filter="fade">
                                      <p:cBhvr>
                                        <p:cTn id="7" dur="1000"/>
                                        <p:tgtEl>
                                          <p:spTgt spid="2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xEl>
                                              <p:pRg st="1" end="1"/>
                                            </p:txEl>
                                          </p:spTgt>
                                        </p:tgtEl>
                                        <p:attrNameLst>
                                          <p:attrName>style.visibility</p:attrName>
                                        </p:attrNameLst>
                                      </p:cBhvr>
                                      <p:to>
                                        <p:strVal val="visible"/>
                                      </p:to>
                                    </p:set>
                                    <p:animEffect transition="in" filter="fade">
                                      <p:cBhvr>
                                        <p:cTn id="12" dur="1000"/>
                                        <p:tgtEl>
                                          <p:spTgt spid="2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0">
                                            <p:txEl>
                                              <p:pRg st="2" end="2"/>
                                            </p:txEl>
                                          </p:spTgt>
                                        </p:tgtEl>
                                        <p:attrNameLst>
                                          <p:attrName>style.visibility</p:attrName>
                                        </p:attrNameLst>
                                      </p:cBhvr>
                                      <p:to>
                                        <p:strVal val="visible"/>
                                      </p:to>
                                    </p:set>
                                    <p:animEffect transition="in" filter="fade">
                                      <p:cBhvr>
                                        <p:cTn id="17" dur="1000"/>
                                        <p:tgtEl>
                                          <p:spTgt spid="2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0">
                                            <p:txEl>
                                              <p:pRg st="3" end="3"/>
                                            </p:txEl>
                                          </p:spTgt>
                                        </p:tgtEl>
                                        <p:attrNameLst>
                                          <p:attrName>style.visibility</p:attrName>
                                        </p:attrNameLst>
                                      </p:cBhvr>
                                      <p:to>
                                        <p:strVal val="visible"/>
                                      </p:to>
                                    </p:set>
                                    <p:animEffect transition="in" filter="fade">
                                      <p:cBhvr>
                                        <p:cTn id="22" dur="1000"/>
                                        <p:tgtEl>
                                          <p:spTgt spid="2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0">
                                            <p:txEl>
                                              <p:pRg st="4" end="4"/>
                                            </p:txEl>
                                          </p:spTgt>
                                        </p:tgtEl>
                                        <p:attrNameLst>
                                          <p:attrName>style.visibility</p:attrName>
                                        </p:attrNameLst>
                                      </p:cBhvr>
                                      <p:to>
                                        <p:strVal val="visible"/>
                                      </p:to>
                                    </p:set>
                                    <p:animEffect transition="in" filter="fade">
                                      <p:cBhvr>
                                        <p:cTn id="27" dur="1000"/>
                                        <p:tgtEl>
                                          <p:spTgt spid="2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What I need from you</a:t>
            </a:r>
            <a:endParaRPr dirty="0">
              <a:solidFill>
                <a:schemeClr val="dk1"/>
              </a:solidFill>
            </a:endParaRPr>
          </a:p>
        </p:txBody>
      </p:sp>
      <p:sp>
        <p:nvSpPr>
          <p:cNvPr id="240" name="Google Shape;240;p31"/>
          <p:cNvSpPr txBox="1">
            <a:spLocks noGrp="1"/>
          </p:cNvSpPr>
          <p:nvPr>
            <p:ph type="body" idx="1"/>
          </p:nvPr>
        </p:nvSpPr>
        <p:spPr>
          <a:xfrm>
            <a:off x="613700" y="1794150"/>
            <a:ext cx="7086600" cy="22872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dirty="0">
                <a:solidFill>
                  <a:schemeClr val="dk1"/>
                </a:solidFill>
              </a:rPr>
              <a:t>Turn your camera on during portions of the sessions</a:t>
            </a:r>
          </a:p>
          <a:p>
            <a:pPr marL="457200" lvl="0" indent="-323850" algn="l" rtl="0">
              <a:lnSpc>
                <a:spcPct val="150000"/>
              </a:lnSpc>
              <a:spcBef>
                <a:spcPts val="0"/>
              </a:spcBef>
              <a:spcAft>
                <a:spcPts val="0"/>
              </a:spcAft>
              <a:buClr>
                <a:schemeClr val="dk1"/>
              </a:buClr>
              <a:buSzPts val="1500"/>
              <a:buChar char="●"/>
            </a:pPr>
            <a:endParaRPr lang="en" dirty="0">
              <a:solidFill>
                <a:schemeClr val="dk1"/>
              </a:solidFill>
            </a:endParaRPr>
          </a:p>
          <a:p>
            <a:pPr marL="457200" lvl="0" indent="-323850" algn="l" rtl="0">
              <a:lnSpc>
                <a:spcPct val="150000"/>
              </a:lnSpc>
              <a:spcBef>
                <a:spcPts val="0"/>
              </a:spcBef>
              <a:spcAft>
                <a:spcPts val="0"/>
              </a:spcAft>
              <a:buClr>
                <a:schemeClr val="dk1"/>
              </a:buClr>
              <a:buSzPts val="1500"/>
              <a:buChar char="●"/>
            </a:pPr>
            <a:r>
              <a:rPr lang="en-US" dirty="0">
                <a:solidFill>
                  <a:schemeClr val="dk1"/>
                </a:solidFill>
              </a:rPr>
              <a:t>Ask questions and participate </a:t>
            </a:r>
            <a:endParaRPr dirty="0">
              <a:solidFill>
                <a:schemeClr val="dk1"/>
              </a:solidFill>
            </a:endParaRPr>
          </a:p>
        </p:txBody>
      </p:sp>
      <p:sp>
        <p:nvSpPr>
          <p:cNvPr id="241" name="Google Shape;241;p31"/>
          <p:cNvSpPr txBox="1">
            <a:spLocks noGrp="1"/>
          </p:cNvSpPr>
          <p:nvPr>
            <p:ph type="body" idx="1"/>
          </p:nvPr>
        </p:nvSpPr>
        <p:spPr>
          <a:xfrm>
            <a:off x="6690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dirty="0">
                <a:solidFill>
                  <a:schemeClr val="accent1"/>
                </a:solidFill>
              </a:rPr>
              <a:t>You will..</a:t>
            </a:r>
            <a:endParaRPr sz="1800" b="1" dirty="0">
              <a:solidFill>
                <a:schemeClr val="accent1"/>
              </a:solidFill>
            </a:endParaRPr>
          </a:p>
        </p:txBody>
      </p:sp>
      <p:sp>
        <p:nvSpPr>
          <p:cNvPr id="242" name="Google Shape;24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0404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300" b="0" i="0" u="none" strike="noStrike" kern="0" cap="none" spc="0" normalizeH="0" baseline="0" noProof="0">
              <a:ln>
                <a:noFill/>
              </a:ln>
              <a:solidFill>
                <a:srgbClr val="40404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BBEF92C0-D10B-444F-9421-4E41C4EFF765}"/>
              </a:ext>
            </a:extLst>
          </p:cNvPr>
          <p:cNvSpPr txBox="1"/>
          <p:nvPr/>
        </p:nvSpPr>
        <p:spPr>
          <a:xfrm>
            <a:off x="3822492" y="269823"/>
            <a:ext cx="3072983" cy="954107"/>
          </a:xfrm>
          <a:prstGeom prst="rect">
            <a:avLst/>
          </a:prstGeom>
          <a:noFill/>
        </p:spPr>
        <p:txBody>
          <a:bodyPr wrap="square" rtlCol="0">
            <a:spAutoFit/>
          </a:bodyPr>
          <a:lstStyle/>
          <a:p>
            <a:r>
              <a:rPr lang="en-US" dirty="0">
                <a:solidFill>
                  <a:srgbClr val="FF0000"/>
                </a:solidFill>
              </a:rPr>
              <a:t>Could we add a slide with some expectations for the group? I will also send out some expectations ahead of the sessions. </a:t>
            </a:r>
          </a:p>
        </p:txBody>
      </p:sp>
    </p:spTree>
    <p:extLst>
      <p:ext uri="{BB962C8B-B14F-4D97-AF65-F5344CB8AC3E}">
        <p14:creationId xmlns:p14="http://schemas.microsoft.com/office/powerpoint/2010/main" val="188400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Effect transition="in" filter="fade">
                                      <p:cBhvr>
                                        <p:cTn id="7" dur="1000"/>
                                        <p:tgtEl>
                                          <p:spTgt spid="2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xEl>
                                              <p:pRg st="2" end="2"/>
                                            </p:txEl>
                                          </p:spTgt>
                                        </p:tgtEl>
                                        <p:attrNameLst>
                                          <p:attrName>style.visibility</p:attrName>
                                        </p:attrNameLst>
                                      </p:cBhvr>
                                      <p:to>
                                        <p:strVal val="visible"/>
                                      </p:to>
                                    </p:set>
                                    <p:animEffect transition="in" filter="fade">
                                      <p:cBhvr>
                                        <p:cTn id="12" dur="1000"/>
                                        <p:tgtEl>
                                          <p:spTgt spid="2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14019</TotalTime>
  <Words>4232</Words>
  <Application>Microsoft Macintosh PowerPoint</Application>
  <PresentationFormat>On-screen Show (16:9)</PresentationFormat>
  <Paragraphs>916</Paragraphs>
  <Slides>71</Slides>
  <Notes>71</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71</vt:i4>
      </vt:variant>
    </vt:vector>
  </HeadingPairs>
  <TitlesOfParts>
    <vt:vector size="79" baseType="lpstr">
      <vt:lpstr>Montserrat</vt:lpstr>
      <vt:lpstr>Montserrat Medium</vt:lpstr>
      <vt:lpstr>Calibri</vt:lpstr>
      <vt:lpstr>Arial</vt:lpstr>
      <vt:lpstr>Simple Light</vt:lpstr>
      <vt:lpstr>Pluralsight default theme</vt:lpstr>
      <vt:lpstr>1_Pluralsight default theme</vt:lpstr>
      <vt:lpstr>2_Pluralsight default theme</vt:lpstr>
      <vt:lpstr> Welcome EIC EDGE – Session 2</vt:lpstr>
      <vt:lpstr>Hello</vt:lpstr>
      <vt:lpstr>Prerequisites</vt:lpstr>
      <vt:lpstr>Prerequisites</vt:lpstr>
      <vt:lpstr>Why study this subject?</vt:lpstr>
      <vt:lpstr>We teach over 400 technology topics</vt:lpstr>
      <vt:lpstr>You experience our impact on a daily basis!</vt:lpstr>
      <vt:lpstr>My pledge to you</vt:lpstr>
      <vt:lpstr>What I need from you</vt:lpstr>
      <vt:lpstr>Objectives</vt:lpstr>
      <vt:lpstr>Agenda</vt:lpstr>
      <vt:lpstr>Agenda (continued)</vt:lpstr>
      <vt:lpstr>How we’re going to work together</vt:lpstr>
      <vt:lpstr>Recap – Session 1</vt:lpstr>
      <vt:lpstr>Session 1 Subjects and Labs</vt:lpstr>
      <vt:lpstr>Distributed Version Control and Git</vt:lpstr>
      <vt:lpstr>What is Version Control?</vt:lpstr>
      <vt:lpstr>The Past: Client/Server Version Control</vt:lpstr>
      <vt:lpstr>The Present: Distributed Version Control</vt:lpstr>
      <vt:lpstr>How Git Works</vt:lpstr>
      <vt:lpstr>Git: Who Do You Trust?</vt:lpstr>
      <vt:lpstr>Git: It’s Like the Wild West</vt:lpstr>
      <vt:lpstr>Working Locally with Git</vt:lpstr>
      <vt:lpstr>Local Git Operations – Why Should We Care?</vt:lpstr>
      <vt:lpstr>DEMO:</vt:lpstr>
      <vt:lpstr>Local Git Operations – Create a Repo</vt:lpstr>
      <vt:lpstr>Local Git Operations – Creating Files</vt:lpstr>
      <vt:lpstr>Local Git Operations – Staging Changes</vt:lpstr>
      <vt:lpstr>Local Git Operations – Committing Changes</vt:lpstr>
      <vt:lpstr>LAB:</vt:lpstr>
      <vt:lpstr>Working with Remote Repos</vt:lpstr>
      <vt:lpstr>Remote Repos – the “Source of Truth”</vt:lpstr>
      <vt:lpstr>How to set up a remote repo for your local repo</vt:lpstr>
      <vt:lpstr>Cloning a repo from remote to local</vt:lpstr>
      <vt:lpstr>Git Workflows</vt:lpstr>
      <vt:lpstr>What is a Git Workflow?</vt:lpstr>
      <vt:lpstr>How does Git Flow work?</vt:lpstr>
      <vt:lpstr>Pull Requests</vt:lpstr>
      <vt:lpstr>Pull Requests</vt:lpstr>
      <vt:lpstr>DEMO:</vt:lpstr>
      <vt:lpstr>LAB</vt:lpstr>
      <vt:lpstr>Unit Testing</vt:lpstr>
      <vt:lpstr>Unit Testing – What is a “unit of work”?</vt:lpstr>
      <vt:lpstr>DEMO</vt:lpstr>
      <vt:lpstr>Unit Testing – What is a “unit test”?</vt:lpstr>
      <vt:lpstr>Unit Testing – Arrange/Act/Assert pattern</vt:lpstr>
      <vt:lpstr>DEMO</vt:lpstr>
      <vt:lpstr>What makes a good unit test?</vt:lpstr>
      <vt:lpstr>LAB</vt:lpstr>
      <vt:lpstr>Test Driven Development</vt:lpstr>
      <vt:lpstr>What if we wrote our tests first?</vt:lpstr>
      <vt:lpstr>Test Driven Development – basic sequence</vt:lpstr>
      <vt:lpstr>DEMO</vt:lpstr>
      <vt:lpstr>LAB</vt:lpstr>
      <vt:lpstr>Unit Testing Frameworks</vt:lpstr>
      <vt:lpstr>Purpose of a unit testing framework</vt:lpstr>
      <vt:lpstr>Popular unit testing frameworks for Python</vt:lpstr>
      <vt:lpstr>Where does a unit test come in the development cycle?</vt:lpstr>
      <vt:lpstr>How does unit testing work under the hood?</vt:lpstr>
      <vt:lpstr>Writing Unit Tests in UnitTest</vt:lpstr>
      <vt:lpstr>Features of UnitTest</vt:lpstr>
      <vt:lpstr>PyTest: Managing state for your test</vt:lpstr>
      <vt:lpstr>DEMO</vt:lpstr>
      <vt:lpstr>LAB</vt:lpstr>
      <vt:lpstr>PyTest: Categorizing test</vt:lpstr>
      <vt:lpstr>DEMO</vt:lpstr>
      <vt:lpstr>LAB</vt:lpstr>
      <vt:lpstr>PyTest: Duration reports</vt:lpstr>
      <vt:lpstr>DEMO</vt:lpstr>
      <vt:lpstr>LAB</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 Gross</dc:creator>
  <cp:lastModifiedBy>Peter Barrett</cp:lastModifiedBy>
  <cp:revision>25</cp:revision>
  <cp:lastPrinted>2022-04-14T14:02:34Z</cp:lastPrinted>
  <dcterms:modified xsi:type="dcterms:W3CDTF">2022-04-26T19:14:27Z</dcterms:modified>
</cp:coreProperties>
</file>